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7010400" cy="9296400"/>
  <p:embeddedFontLst>
    <p:embeddedFont>
      <p:font typeface="Roboto" panose="020B0604020202020204" charset="0"/>
      <p:regular r:id="rId50"/>
      <p:bold r:id="rId51"/>
      <p:italic r:id="rId52"/>
      <p:boldItalic r:id="rId53"/>
    </p:embeddedFont>
    <p:embeddedFont>
      <p:font typeface="Roboto Slab" panose="020B060402020202020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36" autoAdjust="0"/>
  </p:normalViewPr>
  <p:slideViewPr>
    <p:cSldViewPr snapToGrid="0">
      <p:cViewPr varScale="1">
        <p:scale>
          <a:sx n="102" d="100"/>
          <a:sy n="102" d="100"/>
        </p:scale>
        <p:origin x="7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facebook.com/profile.php?id=161813927168408&amp;ref=br_r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groups.google.com/d/forum/ontcat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 - 9:05-9:08</a:t>
            </a:r>
            <a:endParaRPr/>
          </a:p>
          <a:p>
            <a:pPr marL="0" indent="0">
              <a:buNone/>
            </a:pPr>
            <a:endParaRPr/>
          </a:p>
          <a:p>
            <a:pPr marL="0" indent="0">
              <a:buNone/>
            </a:pPr>
            <a:r>
              <a:rPr lang="en"/>
              <a:t>Thank Karen. </a:t>
            </a:r>
            <a:endParaRPr/>
          </a:p>
          <a:p>
            <a:pPr marL="0" indent="0">
              <a:buNone/>
            </a:pPr>
            <a:endParaRPr/>
          </a:p>
          <a:p>
            <a:pPr marL="0" indent="0">
              <a:buNone/>
            </a:pPr>
            <a:r>
              <a:rPr lang="en"/>
              <a:t>Practical session on how to plan and implement Indigenous Subject Headings in your Local Catalogue.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c98da0a48_0_2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c98da0a48_0_2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None/>
            </a:pPr>
            <a:r>
              <a:rPr lang="en"/>
              <a:t>RACHEL</a:t>
            </a:r>
            <a:endParaRPr/>
          </a:p>
          <a:p>
            <a:pPr marL="0" indent="0">
              <a:lnSpc>
                <a:spcPct val="115000"/>
              </a:lnSpc>
              <a:buNone/>
            </a:pPr>
            <a:endParaRPr/>
          </a:p>
          <a:p>
            <a:pPr marL="0" indent="0">
              <a:lnSpc>
                <a:spcPct val="115000"/>
              </a:lnSpc>
              <a:buNone/>
            </a:pPr>
            <a:r>
              <a:rPr lang="en"/>
              <a:t>Pre-project work: use already existing list or create your own; how much and what kind of consultation are you able to with Indigenous communities in your area? </a:t>
            </a:r>
            <a:endParaRPr/>
          </a:p>
          <a:p>
            <a:pPr marL="0" indent="0">
              <a:lnSpc>
                <a:spcPct val="115000"/>
              </a:lnSpc>
              <a:buNone/>
            </a:pPr>
            <a:r>
              <a:rPr lang="en"/>
              <a:t>How many titles: how many records, how many authorities</a:t>
            </a:r>
            <a:endParaRPr/>
          </a:p>
          <a:p>
            <a:pPr marL="0" indent="0">
              <a:lnSpc>
                <a:spcPct val="115000"/>
              </a:lnSpc>
              <a:buNone/>
            </a:pPr>
            <a:r>
              <a:rPr lang="en"/>
              <a:t>How much time needed: to test, could make change to one heading and associated records then extrapolate, always add extra time for the unexpected - will be talking about this in detail later on</a:t>
            </a:r>
            <a:endParaRPr/>
          </a:p>
          <a:p>
            <a:pPr marL="0" indent="0">
              <a:lnSpc>
                <a:spcPct val="115000"/>
              </a:lnSpc>
              <a:buNone/>
            </a:pPr>
            <a:r>
              <a:rPr lang="en"/>
              <a:t>How much time available: is there a deadline? Can this be added into regular workflow? Does other work need to be put aside?</a:t>
            </a:r>
            <a:endParaRPr/>
          </a:p>
          <a:p>
            <a:pPr marL="0" indent="0">
              <a:lnSpc>
                <a:spcPct val="115000"/>
              </a:lnSpc>
              <a:buNone/>
            </a:pPr>
            <a:r>
              <a:rPr lang="en"/>
              <a:t>Additional staff: Can it be done by staff on hand? Can there be project staff? </a:t>
            </a:r>
            <a:endParaRPr/>
          </a:p>
          <a:p>
            <a:pPr marL="0" indent="0">
              <a:lnSpc>
                <a:spcPct val="115000"/>
              </a:lnSpc>
              <a:buNone/>
            </a:pPr>
            <a:r>
              <a:rPr lang="en"/>
              <a:t>Maintenance: coming up later in presentation!</a:t>
            </a:r>
            <a:endParaRPr/>
          </a:p>
          <a:p>
            <a:pPr marL="0" indent="0">
              <a:lnSpc>
                <a:spcPct val="115000"/>
              </a:lnSpc>
              <a:buNone/>
            </a:pPr>
            <a:endParaRPr/>
          </a:p>
          <a:p>
            <a:pPr marL="0" indent="0">
              <a:buNone/>
            </a:pPr>
            <a:endParaRPr/>
          </a:p>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c4b0dc05b_0_2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c4b0dc05b_0_2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 9:18-9:25</a:t>
            </a:r>
            <a:endParaRPr/>
          </a:p>
          <a:p>
            <a:pPr marL="0" indent="0">
              <a:buNone/>
            </a:pPr>
            <a:endParaRPr/>
          </a:p>
          <a:p>
            <a:pPr marL="0" indent="0">
              <a:buNone/>
            </a:pPr>
            <a:r>
              <a:rPr lang="en"/>
              <a:t>For those of us not members of Indigenous groups, and for me, who is trying to grow my knowledge from the very little I know, we need resources and the proper words to make these changes, particularly if we are doing this independently of the big authorities. </a:t>
            </a:r>
            <a:endParaRPr/>
          </a:p>
          <a:p>
            <a:pPr marL="0" indent="0">
              <a:buNone/>
            </a:pPr>
            <a:endParaRPr/>
          </a:p>
          <a:p>
            <a:pPr marL="0" indent="0">
              <a:buNone/>
            </a:pPr>
            <a:r>
              <a:rPr lang="en"/>
              <a:t>Lucky for us, there has been some great work done on terminology about Indigenous peoples BY Indigenous peoples. </a:t>
            </a:r>
            <a:endParaRPr/>
          </a:p>
          <a:p>
            <a:pPr marL="0" indent="0">
              <a:buNone/>
            </a:pPr>
            <a:endParaRPr/>
          </a:p>
          <a:p>
            <a:pPr marL="0" indent="0">
              <a:buNone/>
            </a:pPr>
            <a:r>
              <a:rPr lang="en"/>
              <a:t>Need to find GOOD resources with terminology about indigenous peoples BY indigenous peoples.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ca5e8ff1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ca5e8ff1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endParaRPr/>
          </a:p>
          <a:p>
            <a:pPr marL="0" indent="0">
              <a:buNone/>
            </a:pPr>
            <a:r>
              <a:rPr lang="en"/>
              <a:t>What LOC and LAC are offering currently.</a:t>
            </a:r>
            <a:endParaRPr/>
          </a:p>
          <a:p>
            <a:pPr marL="0" indent="0">
              <a:buNone/>
            </a:pPr>
            <a:endParaRPr/>
          </a:p>
          <a:p>
            <a:pPr marL="0" indent="0">
              <a:buNone/>
            </a:pPr>
            <a:r>
              <a:rPr lang="en"/>
              <a:t>Go through what to look for in a resource.</a:t>
            </a:r>
            <a:endParaRPr/>
          </a:p>
          <a:p>
            <a:pPr marL="0" indent="0">
              <a:buNone/>
            </a:pPr>
            <a:endParaRPr/>
          </a:p>
          <a:p>
            <a:pPr marL="0" indent="0">
              <a:buNone/>
            </a:pPr>
            <a:r>
              <a:rPr lang="en"/>
              <a:t>Review resources that are out there and other libraries making this change.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a5e8ff11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ca5e8ff11_0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Before I go in to this section. Please remember that…. </a:t>
            </a:r>
            <a:endParaRPr/>
          </a:p>
          <a:p>
            <a:pPr marL="0" indent="0">
              <a:buNone/>
            </a:pPr>
            <a:endParaRPr/>
          </a:p>
          <a:p>
            <a:pPr marL="0" indent="0">
              <a:buNone/>
            </a:pPr>
            <a:r>
              <a:rPr lang="en"/>
              <a:t>They HAVE to change and adapt themselves over time. </a:t>
            </a:r>
            <a:endParaRPr/>
          </a:p>
          <a:p>
            <a:pPr marL="0" indent="0">
              <a:buNone/>
            </a:pPr>
            <a:endParaRPr/>
          </a:p>
          <a:p>
            <a:pPr marL="0" indent="0">
              <a:buNone/>
            </a:pPr>
            <a:r>
              <a:rPr lang="en"/>
              <a:t>And terminology can and will change quicker than the big guys - who move at a glacial pace, but keep your eyes on them. </a:t>
            </a:r>
            <a:endParaRPr/>
          </a:p>
          <a:p>
            <a:pPr marL="0" indent="0">
              <a:buNone/>
            </a:pPr>
            <a:endParaRPr/>
          </a:p>
          <a:p>
            <a:pPr marL="0" indent="0">
              <a:buNone/>
            </a:pPr>
            <a:r>
              <a:rPr lang="en"/>
              <a:t>You are here because this is something that needs doing NOW.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c6b8ab53e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c6b8ab53e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For Canadian libraries, the two considerations are the Library of Congress and Libraries and Archives Canada. </a:t>
            </a:r>
            <a:endParaRPr/>
          </a:p>
          <a:p>
            <a:pPr marL="0" indent="0">
              <a:buNone/>
            </a:pPr>
            <a:endParaRPr/>
          </a:p>
          <a:p>
            <a:pPr marL="0" indent="0">
              <a:buNone/>
            </a:pPr>
            <a:r>
              <a:rPr lang="en"/>
              <a:t>Canada as a whole prefers to use the term INDIGENOUS PEOPLES, which has changed from about 5-7 years ago when the preferred term was more ABORIGINAL PEOPLES. ABORIGINAL PEOPLES was not seen as encompassing Metis peoples. </a:t>
            </a:r>
            <a:endParaRPr/>
          </a:p>
          <a:p>
            <a:pPr marL="0" indent="0">
              <a:buNone/>
            </a:pPr>
            <a:endParaRPr/>
          </a:p>
          <a:p>
            <a:pPr marL="0" indent="0">
              <a:buNone/>
            </a:pPr>
            <a:r>
              <a:rPr lang="en"/>
              <a:t>Indigenous peoples encompasses First Nations, Metis and Inuit. INDIGENOUS PEOPLES is the preferred term of the United Nations Declaration on the Rights of Indigenous Peoples (UNDRIP). </a:t>
            </a:r>
            <a:endParaRPr/>
          </a:p>
          <a:p>
            <a:pPr marL="0" indent="0">
              <a:buNone/>
            </a:pPr>
            <a:endParaRPr/>
          </a:p>
          <a:p>
            <a:pPr marL="0" indent="0">
              <a:buNone/>
            </a:pPr>
            <a:r>
              <a:rPr lang="en"/>
              <a:t>Indigenous Peoples is a recognized Library of Congress Subject Heading that can be subdivided. </a:t>
            </a:r>
            <a:endParaRPr/>
          </a:p>
          <a:p>
            <a:pPr marL="0" indent="0">
              <a:buNone/>
            </a:pPr>
            <a:endParaRPr/>
          </a:p>
          <a:p>
            <a:pPr marL="0" indent="0">
              <a:buNone/>
            </a:pPr>
            <a:r>
              <a:rPr lang="en"/>
              <a:t>Libraries and Archives Canada - a good deal of frustration for non-OCLC libraries to find and use Canadian subject headings from LAC. VOILA doesn’t allow for subject heading only searching or access to scope notes for the authority subject headings. </a:t>
            </a:r>
            <a:endParaRPr/>
          </a:p>
          <a:p>
            <a:pPr marL="0" indent="0">
              <a:buNone/>
            </a:pPr>
            <a:endParaRPr/>
          </a:p>
          <a:p>
            <a:pPr marL="0" indent="0">
              <a:buNone/>
            </a:pPr>
            <a:r>
              <a:rPr lang="en"/>
              <a:t>Because LOC and LAC use Indigenous Peoples - Manitoba Archives opted to use this terminology to create their list mapping LOC to Indigenous Peoples. </a:t>
            </a:r>
            <a:endParaRPr/>
          </a:p>
          <a:p>
            <a:pPr marL="0" indent="0">
              <a:buNone/>
            </a:pPr>
            <a:endParaRPr/>
          </a:p>
          <a:p>
            <a:pPr marL="0" indent="0">
              <a:buNone/>
            </a:pPr>
            <a:endParaRPr/>
          </a:p>
          <a:p>
            <a:pPr marL="0" indent="0">
              <a:buNone/>
            </a:pPr>
            <a:endParaRPr/>
          </a:p>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c6b8ab53e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c6b8ab53e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Does your source have inclusive terminology? See what has been written about and the use of language and terms. Or have a base-line of what are good terms. </a:t>
            </a:r>
            <a:endParaRPr/>
          </a:p>
          <a:p>
            <a:pPr marL="0" indent="0">
              <a:buNone/>
            </a:pPr>
            <a:endParaRPr/>
          </a:p>
          <a:p>
            <a:pPr marL="0" indent="0">
              <a:buNone/>
            </a:pPr>
            <a:r>
              <a:rPr lang="en"/>
              <a:t>When looking at the resources available remember, some of these terms could be in flux - Decolonization has given way to Indigenization - as White folks as settlers and colonizers cannot decolonize as they are part of the colonial system. We can work to Indigenize - a recent change in terminology. </a:t>
            </a:r>
            <a:endParaRPr/>
          </a:p>
          <a:p>
            <a:pPr marL="0" indent="0">
              <a:buNone/>
            </a:pPr>
            <a:endParaRPr/>
          </a:p>
          <a:p>
            <a:pPr marL="0" indent="0">
              <a:buNone/>
            </a:pPr>
            <a:r>
              <a:rPr lang="en"/>
              <a:t>Has the source developed their terms in consultation with indigenous groups or ARE THEY an indigenous group? This is very important so that the terms reflect the community. We want to use the proper terminology to reflect the community and the indigenous group and their concepts - not guess or decide on terms that continue to reflect colonizer language. </a:t>
            </a:r>
            <a:endParaRPr/>
          </a:p>
          <a:p>
            <a:pPr marL="0" indent="0">
              <a:buNone/>
            </a:pPr>
            <a:endParaRPr/>
          </a:p>
          <a:p>
            <a:pPr marL="0" indent="0">
              <a:buNone/>
            </a:pPr>
            <a:r>
              <a:rPr lang="en"/>
              <a:t>Bannock vs. Fry Bread - Nuance of these terms I do not know. LC has Fry Bread - LAC - Bannock</a:t>
            </a:r>
            <a:endParaRPr/>
          </a:p>
          <a:p>
            <a:pPr marL="0" indent="0">
              <a:buNone/>
            </a:pPr>
            <a:endParaRPr/>
          </a:p>
          <a:p>
            <a:pPr marL="0" indent="0">
              <a:buNone/>
            </a:pPr>
            <a:r>
              <a:rPr lang="en"/>
              <a:t>Reach out to Indigenous Librarians - Asked about POW WOW music - Is this Dance Music?  Came in coded in the 008 for Popular Music - Not happy with that classification for a decision in the 008 - FORM OF COMPOSITION - Dance Forms as this is considered dance music. </a:t>
            </a:r>
            <a:endParaRPr/>
          </a:p>
          <a:p>
            <a:pPr marL="0" indent="0">
              <a:buNone/>
            </a:pPr>
            <a:endParaRPr/>
          </a:p>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c6b8ab53e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c6b8ab53e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Key resources that are available: </a:t>
            </a:r>
            <a:endParaRPr/>
          </a:p>
          <a:p>
            <a:pPr marL="0" indent="0">
              <a:buNone/>
            </a:pPr>
            <a:endParaRPr/>
          </a:p>
          <a:p>
            <a:pPr marL="0" indent="0">
              <a:buNone/>
            </a:pPr>
            <a:r>
              <a:rPr lang="en"/>
              <a:t>MAIN - has done mapping from Indians of North America to Indigenous Peoples. Offered as a spreadsheet. It is based on their collection, so there are some gaps and if you have a collection that draws from American publishers - like we do, there are US Indigenous groups and terms that are not included. </a:t>
            </a:r>
            <a:endParaRPr/>
          </a:p>
          <a:p>
            <a:pPr marL="0" indent="0">
              <a:buNone/>
            </a:pPr>
            <a:endParaRPr/>
          </a:p>
          <a:p>
            <a:pPr marL="0" indent="0">
              <a:buNone/>
            </a:pPr>
            <a:r>
              <a:rPr lang="en"/>
              <a:t>NIKLA in partnership with the CFLA’s Indigenous Matters Committee released an Ontology in June of 2019. Great resource for Canadian Indigenous people and group names and languages. </a:t>
            </a:r>
            <a:endParaRPr/>
          </a:p>
          <a:p>
            <a:pPr marL="0" indent="0">
              <a:buNone/>
            </a:pPr>
            <a:endParaRPr/>
          </a:p>
          <a:p>
            <a:pPr marL="0" indent="0">
              <a:buNone/>
            </a:pPr>
            <a:r>
              <a:rPr lang="en"/>
              <a:t>GVPL based on MAIN and NIKLA and using consistency to represent groups south of the Canadian border. </a:t>
            </a:r>
            <a:endParaRPr/>
          </a:p>
          <a:p>
            <a:pPr marL="0" indent="0">
              <a:buNone/>
            </a:pPr>
            <a:endParaRPr/>
          </a:p>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ca5e8ff11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ca5e8ff11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Pronounced: Whei-wha </a:t>
            </a:r>
            <a:endParaRPr/>
          </a:p>
          <a:p>
            <a:pPr marL="0" indent="0">
              <a:buNone/>
            </a:pPr>
            <a:endParaRPr/>
          </a:p>
          <a:p>
            <a:pPr marL="0" indent="0">
              <a:buNone/>
            </a:pPr>
            <a:r>
              <a:rPr lang="en"/>
              <a:t>These libraries are in the process or have completed and are maintaining and monitoring terminology. All of their MARC records are available somewhere.</a:t>
            </a:r>
            <a:endParaRPr/>
          </a:p>
          <a:p>
            <a:pPr marL="0" indent="0">
              <a:buNone/>
            </a:pPr>
            <a:endParaRPr/>
          </a:p>
          <a:p>
            <a:pPr marL="0" indent="0">
              <a:buNone/>
            </a:pPr>
            <a:r>
              <a:rPr lang="en"/>
              <a:t>Speaking for HPL - you can see our full MARCs in MARC coding in our PAC -  Bibliocommons under the FULL RECORD tab - down at the bottom. </a:t>
            </a:r>
            <a:endParaRPr/>
          </a:p>
          <a:p>
            <a:pPr marL="0" indent="0">
              <a:buNone/>
            </a:pPr>
            <a:endParaRPr/>
          </a:p>
          <a:p>
            <a:pPr marL="0" indent="0">
              <a:buNone/>
            </a:pPr>
            <a:r>
              <a:rPr lang="en"/>
              <a:t>BookWhere is a great resource, if you are a subscriber for getting MARC records and aren’t an OCLC member.</a:t>
            </a:r>
            <a:endParaRPr/>
          </a:p>
          <a:p>
            <a:pPr marL="0" indent="0">
              <a:buNone/>
            </a:pPr>
            <a:endParaRPr/>
          </a:p>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c6b8ab53e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c6b8ab53e_0_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Use the work of other libraries… We are all running on limited time and resources. Where you can get help or down right take others work - DO IT. </a:t>
            </a:r>
            <a:endParaRPr/>
          </a:p>
          <a:p>
            <a:pPr marL="0" indent="0">
              <a:buNone/>
            </a:pPr>
            <a:endParaRPr/>
          </a:p>
          <a:p>
            <a:pPr marL="0" indent="0">
              <a:buNone/>
            </a:pPr>
            <a:r>
              <a:rPr lang="en"/>
              <a:t>Reference their MARCs. Give the librarians a call or drop them an email. And I do mean, feel free to contact me or a member of my cataloguing team. </a:t>
            </a:r>
            <a:endParaRPr/>
          </a:p>
          <a:p>
            <a:pPr marL="0" indent="0">
              <a:buNone/>
            </a:pPr>
            <a:endParaRPr/>
          </a:p>
          <a:p>
            <a:pPr marL="0" indent="0">
              <a:buNone/>
            </a:pPr>
            <a:r>
              <a:rPr lang="en"/>
              <a:t>If there is a ground-swell of libraries using this terminology locally, I hope we can influence LAC to change their terminology at some point in the future. </a:t>
            </a:r>
            <a:endParaRPr/>
          </a:p>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c4b0dc05b_0_2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c4b0dc05b_0_2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 9:25-9:30</a:t>
            </a:r>
            <a:endParaRPr/>
          </a:p>
          <a:p>
            <a:pPr marL="0" indent="0">
              <a:buNone/>
            </a:pPr>
            <a:endParaRPr/>
          </a:p>
          <a:p>
            <a:pPr marL="0" indent="0">
              <a:buNone/>
            </a:pPr>
            <a:r>
              <a:rPr lang="en"/>
              <a:t>Now we’re getting into the bulk of the work, making changes in your existing collections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c4b0dc05b_0_26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c4b0dc05b_0_2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endParaRPr/>
          </a:p>
          <a:p>
            <a:pPr marL="0" indent="0">
              <a:lnSpc>
                <a:spcPct val="115000"/>
              </a:lnSpc>
              <a:buNone/>
            </a:pPr>
            <a:r>
              <a:rPr lang="en"/>
              <a:t>Rachel and I have both worked in  cataloguing roles in Technical Services departments at our respective libraries. And since proposing this session, have moved in to coordinator roles. While Rachel’s role has her leading technical services and cataloguing, mine has me still working with metadata, though in a very different schema, but I do still work with HPL’s technical services cataloguing team as the most experienced cataloguer on site at the central library. </a:t>
            </a:r>
            <a:endParaRPr/>
          </a:p>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cc732676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cc732676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You’ve gotten your approval, made your project plan, chosen new terminology to use, and now it’s time to start working. In this section, we’re going to talk about: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ca79e1d0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ca79e1d05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223"/>
              </a:spcBef>
              <a:buNone/>
            </a:pPr>
            <a:r>
              <a:rPr lang="en"/>
              <a:t>RACHEL</a:t>
            </a:r>
            <a:endParaRPr/>
          </a:p>
          <a:p>
            <a:pPr marL="0" indent="0">
              <a:lnSpc>
                <a:spcPct val="115000"/>
              </a:lnSpc>
              <a:spcBef>
                <a:spcPts val="1223"/>
              </a:spcBef>
              <a:buNone/>
            </a:pPr>
            <a:r>
              <a:rPr lang="en"/>
              <a:t>Add or replace refers to whether you're going to keep the original headings but add more appropriate headings, or whether you're going to remove the original headings entirely.</a:t>
            </a:r>
            <a:endParaRPr/>
          </a:p>
          <a:p>
            <a:pPr marL="0" indent="0">
              <a:lnSpc>
                <a:spcPct val="115000"/>
              </a:lnSpc>
              <a:spcBef>
                <a:spcPts val="1223"/>
              </a:spcBef>
              <a:buNone/>
            </a:pPr>
            <a:r>
              <a:rPr lang="en"/>
              <a:t>Important to think about your audience - an academic library might choose to leave original LCSH headings as faculty and students are used to using them, while adding more appropriate terminology. Special libraries or archives may want to build specialized vocabulary and replace entirely. Our opinion: public libraries should remove outdated terminology. Catalogue should reflect library values, including respect and inclusivity. As well, public libraries have a broad audience, one that you can’t easily reach to explain. (Go to next slide)</a:t>
            </a:r>
            <a:endParaRPr/>
          </a:p>
          <a:p>
            <a:pPr marL="0" indent="0">
              <a:lnSpc>
                <a:spcPct val="115000"/>
              </a:lnSpc>
              <a:spcBef>
                <a:spcPts val="1223"/>
              </a:spcBef>
              <a:buNone/>
            </a:pPr>
            <a:r>
              <a:rPr lang="en"/>
              <a:t>How does your ILS and PAC work for searching. How will the changes you make in your ILS reflect to patrons - what they see and what they can search by. For HPL, who use Bibliocommons, it will display our MARC records, where you can see how we have coded subject headings. Enterprise discovery layer used by GVPL - in progress adding custom tool that also searches authorities (not common in discovery layers) so searching non-preferred subjects</a:t>
            </a:r>
            <a:endParaRPr/>
          </a:p>
          <a:p>
            <a:pPr marL="0" indent="0">
              <a:lnSpc>
                <a:spcPct val="115000"/>
              </a:lnSpc>
              <a:spcBef>
                <a:spcPts val="1223"/>
              </a:spcBef>
              <a:buNone/>
            </a:pPr>
            <a:r>
              <a:rPr lang="en"/>
              <a:t>HPL and Ryerson have chosen to replace INDIANS OF NORTH AMERICA with the MAIN headings. Toronto Public Library chose to add MAIN headings, maintain INDIANS OF NORTH AMERICA and add a note about the terminology. </a:t>
            </a:r>
            <a:endParaRPr/>
          </a:p>
          <a:p>
            <a:pPr marL="0" indent="0">
              <a:spcBef>
                <a:spcPts val="1223"/>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c4b0dc05b_0_3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c4b0dc05b_0_3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endParaRPr/>
          </a:p>
          <a:p>
            <a:pPr marL="0" indent="0">
              <a:buNone/>
            </a:pPr>
            <a:r>
              <a:rPr lang="en"/>
              <a:t>Toronto Public Library - is opting to currently keep Indians of North America and add additional subject headings. This will lead users to the new term Indigenous Peoples and but also provide Indians as an access point. They’ve added a local note to explain. (Go back to previous slide)</a:t>
            </a:r>
            <a:endParaRPr/>
          </a:p>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c98da0a48_0_2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c98da0a48_0_2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223"/>
              </a:spcBef>
              <a:buNone/>
            </a:pPr>
            <a:r>
              <a:rPr lang="en"/>
              <a:t>RACHEL</a:t>
            </a:r>
            <a:endParaRPr/>
          </a:p>
          <a:p>
            <a:pPr marL="0" indent="0">
              <a:lnSpc>
                <a:spcPct val="115000"/>
              </a:lnSpc>
              <a:spcBef>
                <a:spcPts val="1223"/>
              </a:spcBef>
              <a:buNone/>
            </a:pPr>
            <a:r>
              <a:rPr lang="en"/>
              <a:t>use tools within ILS (Polaris: can trigger change of heading by updating authority record; Symphony: can run Global Authority Change to change any non-prefered entries to preferred entry); editing capabilities for bib records; look at manuals or on ILS listservs to find hidden capabilities. Something to watch out for: many of these tools will change the heading, but you will want to change the second indicator as well, so that it no longer codes as LCSH. That might need to be done separately.</a:t>
            </a:r>
            <a:endParaRPr/>
          </a:p>
          <a:p>
            <a:pPr marL="0" indent="0">
              <a:lnSpc>
                <a:spcPct val="115000"/>
              </a:lnSpc>
              <a:spcBef>
                <a:spcPts val="1223"/>
              </a:spcBef>
              <a:buNone/>
            </a:pPr>
            <a:r>
              <a:rPr lang="en"/>
              <a:t>export to tool like MarcEdit for mass editing. If you are adding headings and you use BookWhere you could do it as a MACRO in MarcNotepad. </a:t>
            </a:r>
            <a:endParaRPr/>
          </a:p>
          <a:p>
            <a:pPr marL="0" indent="0">
              <a:lnSpc>
                <a:spcPct val="115000"/>
              </a:lnSpc>
              <a:spcBef>
                <a:spcPts val="1223"/>
              </a:spcBef>
              <a:buNone/>
            </a:pPr>
            <a:r>
              <a:rPr lang="en"/>
              <a:t>API tools - might require IT capacity for helping</a:t>
            </a:r>
            <a:endParaRPr/>
          </a:p>
          <a:p>
            <a:pPr marL="0" indent="0">
              <a:lnSpc>
                <a:spcPct val="115000"/>
              </a:lnSpc>
              <a:spcBef>
                <a:spcPts val="1223"/>
              </a:spcBef>
              <a:buNone/>
            </a:pPr>
            <a:r>
              <a:rPr lang="en"/>
              <a:t>manually change (depends on size of catalogue, but for some headings, this might be the fastest!). Depends how much clean up work you want to do - can take on faith that existing headings are accurate and use tools for mass conversion, or can review individual titles and update/upgrade headings (or maybe that’s a separate project)</a:t>
            </a:r>
            <a:endParaRPr/>
          </a:p>
          <a:p>
            <a:pPr marL="0" indent="0">
              <a:lnSpc>
                <a:spcPct val="115000"/>
              </a:lnSpc>
              <a:spcBef>
                <a:spcPts val="1223"/>
              </a:spcBef>
              <a:buNone/>
            </a:pPr>
            <a:endParaRPr/>
          </a:p>
          <a:p>
            <a:pPr marL="0" indent="0">
              <a:lnSpc>
                <a:spcPct val="115000"/>
              </a:lnSpc>
              <a:spcBef>
                <a:spcPts val="1223"/>
              </a:spcBef>
              <a:buNone/>
            </a:pPr>
            <a:endParaRPr/>
          </a:p>
          <a:p>
            <a:pPr marL="0" indent="0">
              <a:spcBef>
                <a:spcPts val="1223"/>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ca79e1d05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ca79e1d05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223"/>
              </a:spcBef>
              <a:buNone/>
            </a:pPr>
            <a:r>
              <a:rPr lang="en"/>
              <a:t>RACHEL</a:t>
            </a:r>
            <a:endParaRPr/>
          </a:p>
          <a:p>
            <a:pPr marL="0" indent="0">
              <a:lnSpc>
                <a:spcPct val="115000"/>
              </a:lnSpc>
              <a:spcBef>
                <a:spcPts val="1223"/>
              </a:spcBef>
              <a:buNone/>
            </a:pPr>
            <a:r>
              <a:rPr lang="en"/>
              <a:t>Let all staff interfacing with MARC records know about the changes that are happening in the catalogue. </a:t>
            </a:r>
            <a:endParaRPr/>
          </a:p>
          <a:p>
            <a:pPr marL="0" indent="0">
              <a:lnSpc>
                <a:spcPct val="115000"/>
              </a:lnSpc>
              <a:spcBef>
                <a:spcPts val="1223"/>
              </a:spcBef>
              <a:buNone/>
            </a:pPr>
            <a:r>
              <a:rPr lang="en"/>
              <a:t>Public services staff: give them talking points for answering questions from patrons</a:t>
            </a:r>
            <a:endParaRPr/>
          </a:p>
          <a:p>
            <a:pPr marL="0" indent="0">
              <a:lnSpc>
                <a:spcPct val="115000"/>
              </a:lnSpc>
              <a:spcBef>
                <a:spcPts val="1223"/>
              </a:spcBef>
              <a:spcAft>
                <a:spcPts val="1223"/>
              </a:spcAft>
              <a:buNone/>
            </a:pPr>
            <a:r>
              <a:rPr lang="en"/>
              <a:t>And document changes publically. Important to keep good documentation - as will be discussed later, cataloguing vendors and authority control vendors are willing to work with local headings, but need clear information</a:t>
            </a:r>
            <a:br>
              <a:rPr lang="en"/>
            </a:b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c4b0dc05b_0_3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c4b0dc05b_0_3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 9:30-9:40</a:t>
            </a:r>
            <a:endParaRPr/>
          </a:p>
          <a:p>
            <a:pPr marL="0" indent="0">
              <a:buNone/>
            </a:pPr>
            <a:endParaRPr/>
          </a:p>
          <a:p>
            <a:pPr marL="0" indent="0">
              <a:buNone/>
            </a:pPr>
            <a:r>
              <a:rPr lang="en"/>
              <a:t>We chose to find and replace the LOC headings. While INDIGENOUS PEOPLES is an approved term, we have made them local to better track them. </a:t>
            </a:r>
            <a:endParaRPr/>
          </a:p>
          <a:p>
            <a:pPr marL="0" indent="0">
              <a:buNone/>
            </a:pPr>
            <a:endParaRPr/>
          </a:p>
          <a:p>
            <a:pPr marL="0" indent="0">
              <a:buNone/>
            </a:pPr>
            <a:r>
              <a:rPr lang="en"/>
              <a:t>Polaris lets us to authority record sets - set on up using Indian - then removing terms that don’t fit. </a:t>
            </a:r>
            <a:endParaRPr/>
          </a:p>
          <a:p>
            <a:pPr marL="0" indent="0">
              <a:buNone/>
            </a:pPr>
            <a:endParaRPr/>
          </a:p>
          <a:p>
            <a:pPr marL="0" indent="0">
              <a:buNone/>
            </a:pPr>
            <a:r>
              <a:rPr lang="en"/>
              <a:t>Made sure to include headings with subdivisions</a:t>
            </a:r>
            <a:endParaRPr/>
          </a:p>
          <a:p>
            <a:pPr marL="0" indent="0">
              <a:buNone/>
            </a:pPr>
            <a:endParaRPr/>
          </a:p>
          <a:p>
            <a:pPr marL="0" indent="0">
              <a:buNone/>
            </a:pPr>
            <a:r>
              <a:rPr lang="en"/>
              <a:t>Had about 600 headings to change and link to each other - Polaris Authorities module doesn’t allow us to connect LOCAL headings to LC headings through the 008 and 550 fields. You can put in a 550 from a local to an LC but Polaris will not generate the actual link. </a:t>
            </a:r>
            <a:endParaRPr/>
          </a:p>
          <a:p>
            <a:pPr marL="0" indent="0">
              <a:buNone/>
            </a:pPr>
            <a:endParaRPr/>
          </a:p>
          <a:p>
            <a:pPr marL="0" indent="0">
              <a:buNone/>
            </a:pPr>
            <a:r>
              <a:rPr lang="en"/>
              <a:t>I do not currently have a finish date for my changes, due to some recent staffing issues. Ideally, I would like to have this completed by the end of 2020. </a:t>
            </a:r>
            <a:endParaRPr/>
          </a:p>
          <a:p>
            <a:pPr marL="0" indent="0">
              <a:buNone/>
            </a:pPr>
            <a:endParaRPr/>
          </a:p>
          <a:p>
            <a:pPr marL="0" indent="0">
              <a:buNone/>
            </a:pPr>
            <a:r>
              <a:rPr lang="en"/>
              <a:t>I have changed around 250 headings so far.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c80eab7e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c80eab7e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I reached out to some of the Indigenous Librarians for information about the use of the terms FOLKLORE, MYTHOLOGY and LEGEND, when we received a title that included these SHs, but where they didn’t seem to fit with the story that was presented.   </a:t>
            </a:r>
            <a:endParaRPr/>
          </a:p>
          <a:p>
            <a:pPr marL="0" indent="0">
              <a:buNone/>
            </a:pPr>
            <a:endParaRPr/>
          </a:p>
          <a:p>
            <a:pPr marL="0" indent="0">
              <a:buNone/>
            </a:pPr>
            <a:r>
              <a:rPr lang="en"/>
              <a:t>We talked about using the base term Oral Histories, but this LC term doesn’t capture those that are not about a personal experience. And MYTHOLOGY, while preferred by MAIN didn’t feel like the correct term either. </a:t>
            </a:r>
            <a:endParaRPr/>
          </a:p>
          <a:p>
            <a:pPr marL="0" indent="0">
              <a:buNone/>
            </a:pPr>
            <a:endParaRPr/>
          </a:p>
          <a:p>
            <a:pPr marL="0" indent="0">
              <a:buNone/>
            </a:pPr>
            <a:r>
              <a:rPr lang="en"/>
              <a:t>Created Indigenous peoples stories, based on a comment that they wish these stories could be documented like LC does for BIBLE STORIES, Buddhist Stories and Hindu Stories. (and there are others) </a:t>
            </a:r>
            <a:endParaRPr/>
          </a:p>
          <a:p>
            <a:pPr marL="0" indent="0">
              <a:buNone/>
            </a:pPr>
            <a:endParaRPr/>
          </a:p>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c6b8ab53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c6b8ab53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This is an example of one of our changed authority records. And this record, in particular contains 2 notes. </a:t>
            </a:r>
            <a:endParaRPr/>
          </a:p>
          <a:p>
            <a:pPr marL="0" indent="0">
              <a:buNone/>
            </a:pPr>
            <a:endParaRPr/>
          </a:p>
          <a:p>
            <a:pPr marL="0" indent="0">
              <a:buNone/>
            </a:pPr>
            <a:r>
              <a:rPr lang="en"/>
              <a:t>So you will see the first note is a local note on how to use this heading. Then there is the note that is included in all our changed headings.</a:t>
            </a:r>
            <a:endParaRPr/>
          </a:p>
          <a:p>
            <a:pPr marL="0" indent="0">
              <a:buNone/>
            </a:pPr>
            <a:endParaRPr/>
          </a:p>
          <a:p>
            <a:pPr marL="0" indent="0">
              <a:buNone/>
            </a:pPr>
            <a:r>
              <a:rPr lang="en"/>
              <a:t>In case you can’t read the second note:</a:t>
            </a:r>
            <a:endParaRPr/>
          </a:p>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c4b0dc05b_0_3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c4b0dc05b_0_3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c6b8ab53e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c6b8ab53e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endParaRPr/>
          </a:p>
          <a:p>
            <a:pPr marL="0" indent="0">
              <a:buNone/>
            </a:pPr>
            <a:r>
              <a:rPr lang="en"/>
              <a:t>So we track all our changes on our internal cataloguing wiki on Sharepoint. </a:t>
            </a:r>
            <a:endParaRPr/>
          </a:p>
          <a:p>
            <a:pPr marL="0" indent="0">
              <a:buNone/>
            </a:pPr>
            <a:endParaRPr/>
          </a:p>
          <a:p>
            <a:pPr marL="0" indent="0">
              <a:buNone/>
            </a:pPr>
            <a:r>
              <a:rPr lang="en"/>
              <a:t>I edit an authority by changing the 150, changing the 150 to a 450, add in the note through cut and paste</a:t>
            </a:r>
            <a:endParaRPr/>
          </a:p>
          <a:p>
            <a:pPr marL="0" indent="0">
              <a:buNone/>
            </a:pPr>
            <a:endParaRPr/>
          </a:p>
          <a:p>
            <a:pPr marL="0" indent="0">
              <a:buNone/>
            </a:pPr>
            <a:r>
              <a:rPr lang="en"/>
              <a:t>When I save the record Polaris will prompt me about changing the headings in all the associated BIB records. </a:t>
            </a:r>
            <a:endParaRPr/>
          </a:p>
          <a:p>
            <a:pPr marL="0" indent="0">
              <a:buNone/>
            </a:pPr>
            <a:endParaRPr/>
          </a:p>
          <a:p>
            <a:pPr marL="0" indent="0">
              <a:buNone/>
            </a:pPr>
            <a:r>
              <a:rPr lang="en"/>
              <a:t>It will also point out where there are 550s that need changing in other authorities - I do those.</a:t>
            </a:r>
            <a:endParaRPr/>
          </a:p>
          <a:p>
            <a:pPr marL="0" indent="0">
              <a:buNone/>
            </a:pPr>
            <a:endParaRPr/>
          </a:p>
          <a:p>
            <a:pPr marL="0" indent="0">
              <a:buNone/>
            </a:pPr>
            <a:r>
              <a:rPr lang="en"/>
              <a:t>Then I add the mapping - previous heading and new heading to a spreadsheet and save this to our Tech Services Wiki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c4b0dc05b_0_2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c4b0dc05b_0_2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 </a:t>
            </a:r>
            <a:endParaRPr/>
          </a:p>
          <a:p>
            <a:pPr marL="0" indent="0">
              <a:buNone/>
            </a:pPr>
            <a:endParaRPr/>
          </a:p>
          <a:p>
            <a:pPr marL="0" indent="0">
              <a:lnSpc>
                <a:spcPct val="115000"/>
              </a:lnSpc>
              <a:buNone/>
            </a:pPr>
            <a:r>
              <a:rPr lang="en"/>
              <a:t>Our goal for presenting this session is to offer practical methods and ideas for those who are working in cataloguing, who want to make change, but who do not have a large team or a large amount of time to do this all at once. </a:t>
            </a:r>
            <a:endParaRPr/>
          </a:p>
          <a:p>
            <a:pPr marL="0" indent="0">
              <a:lnSpc>
                <a:spcPct val="115000"/>
              </a:lnSpc>
              <a:buNone/>
            </a:pPr>
            <a:endParaRPr/>
          </a:p>
          <a:p>
            <a:pPr marL="0" indent="0">
              <a:lnSpc>
                <a:spcPct val="115000"/>
              </a:lnSpc>
              <a:buNone/>
            </a:pPr>
            <a:r>
              <a:rPr lang="en"/>
              <a:t>I think it is safe to say that we hope that what we are going to take you through here, will be translatable to any initiative that involves changing subject headings to make them more inclusive, when you may not have access to the research and authorities that come with vendor records or OCLC records. </a:t>
            </a:r>
            <a:endParaRPr/>
          </a:p>
          <a:p>
            <a:pPr marL="0" indent="0">
              <a:lnSpc>
                <a:spcPct val="115000"/>
              </a:lnSpc>
              <a:buNone/>
            </a:pPr>
            <a:endParaRPr/>
          </a:p>
          <a:p>
            <a:pPr marL="0" indent="0">
              <a:lnSpc>
                <a:spcPct val="115000"/>
              </a:lnSpc>
              <a:buNone/>
            </a:pPr>
            <a:r>
              <a:rPr lang="en"/>
              <a:t>Why Do It</a:t>
            </a:r>
            <a:endParaRPr/>
          </a:p>
          <a:p>
            <a:pPr marL="0" indent="0">
              <a:lnSpc>
                <a:spcPct val="115000"/>
              </a:lnSpc>
              <a:buNone/>
            </a:pPr>
            <a:r>
              <a:rPr lang="en"/>
              <a:t>Getting Buy-in</a:t>
            </a:r>
            <a:endParaRPr/>
          </a:p>
          <a:p>
            <a:pPr marL="0" indent="0">
              <a:lnSpc>
                <a:spcPct val="115000"/>
              </a:lnSpc>
              <a:buNone/>
            </a:pPr>
            <a:r>
              <a:rPr lang="en"/>
              <a:t>What Terminology to Use</a:t>
            </a:r>
            <a:endParaRPr/>
          </a:p>
          <a:p>
            <a:pPr marL="0" indent="0">
              <a:lnSpc>
                <a:spcPct val="115000"/>
              </a:lnSpc>
              <a:buNone/>
            </a:pPr>
            <a:r>
              <a:rPr lang="en"/>
              <a:t>Workflows for Making Changes</a:t>
            </a:r>
            <a:endParaRPr/>
          </a:p>
          <a:p>
            <a:pPr marL="0" indent="0">
              <a:lnSpc>
                <a:spcPct val="115000"/>
              </a:lnSpc>
              <a:buNone/>
            </a:pPr>
            <a:r>
              <a:rPr lang="en"/>
              <a:t>Working with New Materials</a:t>
            </a:r>
            <a:endParaRPr/>
          </a:p>
          <a:p>
            <a:pPr marL="0" indent="0">
              <a:lnSpc>
                <a:spcPct val="115000"/>
              </a:lnSpc>
              <a:buNone/>
            </a:pPr>
            <a:r>
              <a:rPr lang="en"/>
              <a:t>Keeping Up-to-Date with Changes</a:t>
            </a:r>
            <a:endParaRPr/>
          </a:p>
          <a:p>
            <a:pPr marL="0" indent="0">
              <a:lnSpc>
                <a:spcPct val="115000"/>
              </a:lnSpc>
              <a:buNone/>
            </a:pPr>
            <a:r>
              <a:rPr lang="en"/>
              <a:t>How to move this forward - Nationally &amp; Resources</a:t>
            </a:r>
            <a:endParaRPr/>
          </a:p>
          <a:p>
            <a:pPr marL="0" indent="0">
              <a:lnSpc>
                <a:spcPct val="115000"/>
              </a:lnSpc>
              <a:buNone/>
            </a:pPr>
            <a:endParaRPr/>
          </a:p>
          <a:p>
            <a:pPr marL="0" indent="0">
              <a:lnSpc>
                <a:spcPct val="115000"/>
              </a:lnSpc>
              <a:buNone/>
            </a:pPr>
            <a:r>
              <a:rPr lang="en"/>
              <a:t>Rachel and I will move through the following topics and leave time for questions at the end. </a:t>
            </a:r>
            <a:endParaRPr/>
          </a:p>
          <a:p>
            <a:pPr marL="0" indent="0">
              <a:lnSpc>
                <a:spcPct val="115000"/>
              </a:lnSpc>
              <a:buNone/>
            </a:pPr>
            <a:endParaRPr/>
          </a:p>
          <a:p>
            <a:pPr marL="0" indent="0">
              <a:lnSpc>
                <a:spcPct val="115000"/>
              </a:lnSpc>
              <a:buNone/>
            </a:pPr>
            <a:r>
              <a:rPr lang="en"/>
              <a:t>We will be coming at this from the perspective of our own library set ups, our ILS  and PAC databases and how they interact, the features they offer to make changes to authorities and bibliographic records. And some of the other tools that we have access to.  </a:t>
            </a:r>
            <a:endParaRPr/>
          </a:p>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6b8ab53e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c6b8ab53e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endParaRPr/>
          </a:p>
          <a:p>
            <a:pPr marL="0" indent="0">
              <a:buNone/>
            </a:pPr>
            <a:r>
              <a:rPr lang="en"/>
              <a:t>Here is the first section of our documentation on this project for cataloguing staff to refer to.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cb96df20e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cb96df20e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This is a shot of if you scroll further down the page.</a:t>
            </a:r>
            <a:endParaRPr/>
          </a:p>
          <a:p>
            <a:pPr marL="0" indent="0">
              <a:buNone/>
            </a:pPr>
            <a:endParaRPr/>
          </a:p>
          <a:p>
            <a:pPr marL="0" indent="0">
              <a:buNone/>
            </a:pPr>
            <a:r>
              <a:rPr lang="en"/>
              <a:t>I include the spreadsheet and all references to the other sources of information so that when we get new materials the cataloguing team can do their research for headings that haven’t been changed or that are new to our collections. </a:t>
            </a:r>
            <a:endParaRPr/>
          </a:p>
          <a:p>
            <a:pPr marL="0" indent="0">
              <a:buNone/>
            </a:pPr>
            <a:endParaRPr/>
          </a:p>
          <a:p>
            <a:pPr marL="0" indent="0">
              <a:buNone/>
            </a:pPr>
            <a:r>
              <a:rPr lang="en"/>
              <a:t>If there is a new term that needs to be tracked, I add it to the spreadsheet for quicker reference.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cb96df20e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cb96df20e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From POLARIS these changes translate to our PAC - BIBLIOCOMMONS as follows: </a:t>
            </a:r>
            <a:endParaRPr/>
          </a:p>
          <a:p>
            <a:pPr marL="0" indent="0">
              <a:buNone/>
            </a:pPr>
            <a:endParaRPr/>
          </a:p>
          <a:p>
            <a:pPr marL="0" indent="0">
              <a:buNone/>
            </a:pPr>
            <a:r>
              <a:rPr lang="en"/>
              <a:t>Search for Indians will return results in the title or as a keyword in the record. </a:t>
            </a:r>
            <a:endParaRPr/>
          </a:p>
          <a:p>
            <a:pPr marL="0" indent="0">
              <a:buNone/>
            </a:pPr>
            <a:endParaRPr/>
          </a:p>
          <a:p>
            <a:pPr marL="0" indent="0">
              <a:buNone/>
            </a:pPr>
            <a:r>
              <a:rPr lang="en"/>
              <a:t>Sidebar - offers Indigenous peoples as a heading and filter… </a:t>
            </a:r>
            <a:endParaRPr/>
          </a:p>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cb96df20e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cb96df20e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You can see that there are still terms that have not been changed. BUT… </a:t>
            </a:r>
            <a:endParaRPr/>
          </a:p>
          <a:p>
            <a:pPr marL="0" indent="0">
              <a:buNone/>
            </a:pPr>
            <a:endParaRPr/>
          </a:p>
          <a:p>
            <a:pPr marL="0" indent="0">
              <a:buNone/>
            </a:pPr>
            <a:r>
              <a:rPr lang="en"/>
              <a:t>It shows Indigenous Peoples as a heading AND </a:t>
            </a:r>
            <a:endParaRPr/>
          </a:p>
          <a:p>
            <a:pPr marL="0" indent="0">
              <a:buNone/>
            </a:pPr>
            <a:endParaRPr/>
          </a:p>
          <a:p>
            <a:pPr marL="0" indent="0">
              <a:buNone/>
            </a:pPr>
            <a:r>
              <a:rPr lang="en"/>
              <a:t>It shows INDIGENOUS PEOPLES STORIES as an active and browsable term.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c98da0a48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c98da0a48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 9:40-9:50</a:t>
            </a:r>
            <a:endParaRPr/>
          </a:p>
          <a:p>
            <a:pPr marL="0" indent="0">
              <a:buNone/>
            </a:pPr>
            <a:r>
              <a:rPr lang="en"/>
              <a:t>Link to GVPL headings in resources at end</a:t>
            </a:r>
            <a:endParaRPr/>
          </a:p>
          <a:p>
            <a:pPr marL="0" indent="0">
              <a:lnSpc>
                <a:spcPct val="115000"/>
              </a:lnSpc>
              <a:spcBef>
                <a:spcPts val="1223"/>
              </a:spcBef>
              <a:buNone/>
            </a:pPr>
            <a:r>
              <a:rPr lang="en" sz="1200"/>
              <a:t>Briefly, replaced "Indian” or “Indians” with "Indigenous" or "Indigenous peoples"</a:t>
            </a:r>
            <a:endParaRPr sz="1200"/>
          </a:p>
          <a:p>
            <a:pPr marL="465887" indent="-304121">
              <a:lnSpc>
                <a:spcPct val="115000"/>
              </a:lnSpc>
            </a:pPr>
            <a:r>
              <a:rPr lang="en" sz="1200"/>
              <a:t>In Canada, use as collective term for First Nations, Inuit, and Métis</a:t>
            </a:r>
            <a:endParaRPr sz="1200"/>
          </a:p>
          <a:p>
            <a:pPr marL="465887" indent="-304121">
              <a:lnSpc>
                <a:spcPct val="115000"/>
              </a:lnSpc>
            </a:pPr>
            <a:r>
              <a:rPr lang="en" sz="1200"/>
              <a:t>Also use for peoples from North and South America</a:t>
            </a:r>
            <a:endParaRPr sz="1200"/>
          </a:p>
          <a:p>
            <a:pPr marL="0" indent="0">
              <a:lnSpc>
                <a:spcPct val="115000"/>
              </a:lnSpc>
              <a:spcBef>
                <a:spcPts val="1223"/>
              </a:spcBef>
              <a:buNone/>
            </a:pPr>
            <a:r>
              <a:rPr lang="en" sz="1200"/>
              <a:t>Created headings for “First Nations” as a narrower term under “Indigenous”, on an equivalent level with “Inuit” and “Métis”, for works specifically relating to that group. Some of the “Indian” or “Indians” headings replaced with this</a:t>
            </a:r>
            <a:endParaRPr sz="1200"/>
          </a:p>
          <a:p>
            <a:pPr marL="0" indent="0">
              <a:lnSpc>
                <a:spcPct val="115000"/>
              </a:lnSpc>
              <a:spcBef>
                <a:spcPts val="1223"/>
              </a:spcBef>
              <a:buNone/>
            </a:pPr>
            <a:r>
              <a:rPr lang="en" sz="1200"/>
              <a:t>[Removed "…of North America", "…of Mexico", etc. from the main heading and replaced with geographical subdivisions. Use North America or Canada or province</a:t>
            </a:r>
            <a:endParaRPr sz="1200"/>
          </a:p>
          <a:p>
            <a:pPr marL="0" indent="0">
              <a:lnSpc>
                <a:spcPct val="115000"/>
              </a:lnSpc>
              <a:spcBef>
                <a:spcPts val="1223"/>
              </a:spcBef>
              <a:buNone/>
            </a:pPr>
            <a:r>
              <a:rPr lang="en" sz="1200"/>
              <a:t>Followed established rules in LC for geographic subdivisions – can end up with either Indigenous peoples—Civil rights—Canada or Indigenous peoples—Canada—Claims</a:t>
            </a:r>
            <a:endParaRPr sz="1200"/>
          </a:p>
          <a:p>
            <a:pPr marL="0" indent="0">
              <a:lnSpc>
                <a:spcPct val="115000"/>
              </a:lnSpc>
              <a:spcBef>
                <a:spcPts val="1223"/>
              </a:spcBef>
              <a:buNone/>
            </a:pPr>
            <a:r>
              <a:rPr lang="en" sz="1200"/>
              <a:t>In some cases, replaced subdivision with first level heading (Residential schools)</a:t>
            </a:r>
            <a:endParaRPr sz="1200"/>
          </a:p>
          <a:p>
            <a:pPr marL="0" indent="0">
              <a:lnSpc>
                <a:spcPct val="115000"/>
              </a:lnSpc>
              <a:spcBef>
                <a:spcPts val="1223"/>
              </a:spcBef>
              <a:buNone/>
            </a:pPr>
            <a:r>
              <a:rPr lang="en" sz="1200"/>
              <a:t>Replaced “mythology” with “religion”</a:t>
            </a:r>
            <a:endParaRPr sz="1200"/>
          </a:p>
          <a:p>
            <a:pPr marL="0" indent="0">
              <a:lnSpc>
                <a:spcPct val="115000"/>
              </a:lnSpc>
              <a:spcBef>
                <a:spcPts val="1223"/>
              </a:spcBef>
              <a:buNone/>
            </a:pPr>
            <a:r>
              <a:rPr lang="en" sz="1200"/>
              <a:t>Preferred Canadian terminology generally, for example “Band membership”</a:t>
            </a:r>
            <a:endParaRPr sz="1200"/>
          </a:p>
          <a:p>
            <a:pPr marL="0" indent="0">
              <a:lnSpc>
                <a:spcPct val="115000"/>
              </a:lnSpc>
              <a:spcBef>
                <a:spcPts val="1223"/>
              </a:spcBef>
              <a:buNone/>
            </a:pPr>
            <a:r>
              <a:rPr lang="en" sz="1200"/>
              <a:t>Removed “Indian” from names of Indigenous groups, for example “Haida” not “Haida Indians”</a:t>
            </a:r>
            <a:endParaRPr sz="1200"/>
          </a:p>
          <a:p>
            <a:pPr marL="0" indent="0">
              <a:lnSpc>
                <a:spcPct val="115000"/>
              </a:lnSpc>
              <a:spcBef>
                <a:spcPts val="1223"/>
              </a:spcBef>
              <a:buNone/>
            </a:pPr>
            <a:r>
              <a:rPr lang="en" sz="1200"/>
              <a:t>Used the preferred form of the names of Indigenous groups in Canada, as identified by the groups themselves or Indigenous reference sources, for example “Nuu-chah-nulth” instead of “Nootka”]</a:t>
            </a:r>
            <a:endParaRPr sz="1200"/>
          </a:p>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ca79e1d05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ca79e1d05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endParaRPr/>
          </a:p>
          <a:p>
            <a:pPr marL="0" indent="0">
              <a:buNone/>
            </a:pPr>
            <a:r>
              <a:rPr lang="en"/>
              <a:t>Screenshot of our internal list for cataloguing staff use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c98da0a48_0_3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c98da0a48_0_3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r>
              <a:rPr lang="en"/>
              <a:t>Because I was creating a new list of terms, I started by finding all terms in LCSH and CSH that needed to be changed, plus added additional terms from MAIN, Xwi7xwa and other lists. Divided into phases to track progress. Benefit was able to review terms when I came to them later</a:t>
            </a:r>
            <a:endParaRPr/>
          </a:p>
          <a:p>
            <a:pPr marL="0" indent="0">
              <a:buNone/>
            </a:pPr>
            <a:endParaRPr/>
          </a:p>
          <a:p>
            <a:pPr marL="0" indent="0">
              <a:buNone/>
            </a:pPr>
            <a:r>
              <a:rPr lang="en"/>
              <a:t>My recommendation is to start with a smaller term - I changed my mind multiple times at the beginning on how to make changes, what authority records to create, how to alter authority records</a:t>
            </a:r>
            <a:endParaRPr/>
          </a:p>
          <a:p>
            <a:pPr marL="0" indent="0">
              <a:buNone/>
            </a:pPr>
            <a:endParaRPr/>
          </a:p>
          <a:p>
            <a:pPr marL="0" indent="0">
              <a:buNone/>
            </a:pPr>
            <a:r>
              <a:rPr lang="en"/>
              <a:t>Start search in bib because our authority data not reliable - could do directly from authorities if you feel they’re up-to-date</a:t>
            </a:r>
            <a:endParaRPr/>
          </a:p>
          <a:p>
            <a:pPr marL="0" indent="0">
              <a:buNone/>
            </a:pPr>
            <a:endParaRPr/>
          </a:p>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ca79e1d05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ca79e1d05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r>
              <a:rPr lang="en"/>
              <a:t>Decided to edit LC/CSH authority records for speed - faster than creating full new authorities. Generally in our system only have authorities for first level (no subfields) but created authorities for “Indians of North America” etc at subfield levels, as well as for anything that needed more specificity</a:t>
            </a:r>
            <a:endParaRPr/>
          </a:p>
          <a:p>
            <a:pPr marL="0" indent="0">
              <a:buNone/>
            </a:pPr>
            <a:endParaRPr/>
          </a:p>
          <a:p>
            <a:pPr marL="0" indent="0">
              <a:buNone/>
            </a:pPr>
            <a:r>
              <a:rPr lang="en"/>
              <a:t>Changed globally for large terms, manually for smaller - wanted to review cataloguing wherever possible. Would probably use tools like MarcEdit more if starting again, but can’t always get good export results</a:t>
            </a:r>
            <a:endParaRPr/>
          </a:p>
          <a:p>
            <a:pPr marL="0" indent="0">
              <a:buNone/>
            </a:pPr>
            <a:endParaRPr/>
          </a:p>
          <a:p>
            <a:pPr marL="0" indent="0">
              <a:buNone/>
            </a:pPr>
            <a:endParaRPr/>
          </a:p>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ca79e1d05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ca79e1d05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ca79e1d05_0_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ca79e1d05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c4b0dc05b_0_2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c4b0dc05b_0_2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 9:08-9:13</a:t>
            </a:r>
            <a:endParaRPr/>
          </a:p>
          <a:p>
            <a:pPr marL="0" indent="0">
              <a:buNone/>
            </a:pPr>
            <a:endParaRPr/>
          </a:p>
          <a:p>
            <a:pPr marL="0" indent="0">
              <a:buNone/>
            </a:pPr>
            <a:r>
              <a:rPr lang="en"/>
              <a:t>This is a quick overview, there are many discussions on this topic happening at other sessions at OLA.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c4b0dc05b_0_2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c4b0dc05b_0_2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 9:50-9:55</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c98da0a48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c98da0a48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465887" indent="-304121"/>
            <a:r>
              <a:rPr lang="en"/>
              <a:t>Depends on size of library - how many records are added daily/weekly, how many staff in the department, how much work is done in-house, who does the work at what level</a:t>
            </a:r>
            <a:endParaRPr/>
          </a:p>
          <a:p>
            <a:pPr marL="465887" indent="-304121"/>
            <a:r>
              <a:rPr lang="en"/>
              <a:t>Options: change at time of loading records using tools like MarcEdit, do mass edits after, check individually when copy cataloguing, other?</a:t>
            </a:r>
            <a:endParaRPr/>
          </a:p>
          <a:p>
            <a:pPr marL="465887" indent="-304121"/>
            <a:r>
              <a:rPr lang="en"/>
              <a:t>Look at tools or reports available in ILS that can help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c98da0a48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c98da0a48_0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223"/>
              </a:spcBef>
              <a:buNone/>
            </a:pPr>
            <a:r>
              <a:rPr lang="en">
                <a:solidFill>
                  <a:schemeClr val="dk1"/>
                </a:solidFill>
              </a:rPr>
              <a:t>RACHEL</a:t>
            </a:r>
            <a:endParaRPr>
              <a:solidFill>
                <a:schemeClr val="dk1"/>
              </a:solidFill>
            </a:endParaRPr>
          </a:p>
          <a:p>
            <a:pPr marL="0" indent="0">
              <a:lnSpc>
                <a:spcPct val="115000"/>
              </a:lnSpc>
              <a:spcBef>
                <a:spcPts val="1223"/>
              </a:spcBef>
              <a:spcAft>
                <a:spcPts val="1223"/>
              </a:spcAft>
              <a:buNone/>
            </a:pPr>
            <a:r>
              <a:rPr lang="en">
                <a:solidFill>
                  <a:schemeClr val="dk1"/>
                </a:solidFill>
              </a:rPr>
              <a:t>Pull in record from OCLC. Technical Services Assistants and Library Assistants who do copy cataloguing refer to excel file to find approved alternatives for obvious terms needing updating, pass to Senior Cataloguer if there are questions or terms not found; Senior Cataloguer runs weekly report of unauthorized subject headings which catches headings in files imported from vendors plus anything missed by staff and manually change those. Not usually more than 10 headings in weekly report.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c98da0a48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c98da0a48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223"/>
              </a:spcBef>
              <a:buNone/>
            </a:pPr>
            <a:r>
              <a:rPr lang="en">
                <a:solidFill>
                  <a:schemeClr val="dk1"/>
                </a:solidFill>
              </a:rPr>
              <a:t>RACHEL</a:t>
            </a:r>
            <a:endParaRPr>
              <a:solidFill>
                <a:schemeClr val="dk1"/>
              </a:solidFill>
            </a:endParaRPr>
          </a:p>
          <a:p>
            <a:pPr marL="0" indent="0">
              <a:lnSpc>
                <a:spcPct val="115000"/>
              </a:lnSpc>
              <a:spcBef>
                <a:spcPts val="1223"/>
              </a:spcBef>
              <a:buNone/>
            </a:pPr>
            <a:r>
              <a:rPr lang="en">
                <a:solidFill>
                  <a:schemeClr val="dk1"/>
                </a:solidFill>
              </a:rPr>
              <a:t>When we started project, many people who get shelf ready material from vendors felt they wouldn’t be able to make these changes. But this has become a big issue in Canada and many vendors have indicated willingness to work with client-defined list of alternative subject headings. Library Services Centre is launching a list of local Indigenous subject headings based on the GVPL list; Library Bound also using GVPL headings with libraries (Regina Public, Red Deer Public)</a:t>
            </a:r>
            <a:endParaRPr>
              <a:solidFill>
                <a:schemeClr val="dk1"/>
              </a:solidFill>
            </a:endParaRPr>
          </a:p>
          <a:p>
            <a:pPr marL="0" indent="0">
              <a:lnSpc>
                <a:spcPct val="115000"/>
              </a:lnSpc>
              <a:spcBef>
                <a:spcPts val="1223"/>
              </a:spcBef>
              <a:buClr>
                <a:schemeClr val="dk1"/>
              </a:buClr>
              <a:buNone/>
            </a:pPr>
            <a:r>
              <a:rPr lang="en">
                <a:solidFill>
                  <a:schemeClr val="dk1"/>
                </a:solidFill>
              </a:rPr>
              <a:t>Most major authority control vendors (Backstage, MARCive) willing to work with local authorities, especially if authority records can be exported. Important to have good authority records and headings defined as local in the bib record.</a:t>
            </a:r>
            <a:endParaRPr>
              <a:solidFill>
                <a:schemeClr val="dk1"/>
              </a:solidFill>
            </a:endParaRPr>
          </a:p>
          <a:p>
            <a:pPr marL="0" indent="0">
              <a:spcBef>
                <a:spcPts val="1223"/>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c4b0dc05b_0_29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c4b0dc05b_0_2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 9:55-10:00</a:t>
            </a:r>
            <a:endParaRPr/>
          </a:p>
          <a:p>
            <a:pPr marL="0" indent="0">
              <a:buNone/>
            </a:pPr>
            <a:endParaRPr/>
          </a:p>
          <a:p>
            <a:pPr marL="0" indent="0">
              <a:buNone/>
            </a:pPr>
            <a:r>
              <a:rPr lang="en"/>
              <a:t>Follow organizations like NIKLA - National Indigenous Knowledge and Language Alliance (linked in resources at end) and the CFLA Indigenous Matters Committee. Participate in discussions on listservs and conferences and seminars. Share what you’ve done with your neighbouring libraries. Join the other sessions at OLA on Indigenizing your catalogue, especially the roundtable discussion on Friday from 9-10:30.</a:t>
            </a:r>
            <a:endParaRPr/>
          </a:p>
          <a:p>
            <a:pPr marL="0" indent="0">
              <a:buNone/>
            </a:pPr>
            <a:endParaRPr/>
          </a:p>
          <a:p>
            <a:pPr marL="0" indent="0">
              <a:buNone/>
            </a:pPr>
            <a:r>
              <a:rPr lang="en"/>
              <a:t>And this can be applied to other terminology. GVPL has changed Illegal Aliens to Undocumented Immigrants (plus all related headings).</a:t>
            </a:r>
            <a:endParaRPr/>
          </a:p>
          <a:p>
            <a:pPr marL="0" indent="0">
              <a:buNone/>
            </a:pPr>
            <a:endParaRPr/>
          </a:p>
          <a:p>
            <a:pPr marL="0" indent="0">
              <a:buNone/>
            </a:pPr>
            <a:endParaRPr/>
          </a:p>
          <a:p>
            <a:pPr marL="0" indent="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ce96b0fa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ce96b0fa4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lnSpc>
                <a:spcPct val="115000"/>
              </a:lnSpc>
            </a:pPr>
            <a:r>
              <a:rPr lang="en"/>
              <a:t>Social media - follow NIKLA, Indigenous matters committee, local Indigenous leaders or cultural leaders for discussions, active cataloguing librarians</a:t>
            </a:r>
            <a:endParaRPr/>
          </a:p>
          <a:p>
            <a:pPr marL="465887" indent="-304121">
              <a:lnSpc>
                <a:spcPct val="115000"/>
              </a:lnSpc>
            </a:pPr>
            <a:r>
              <a:rPr lang="en"/>
              <a:t>Cataloguing Twitter - Is a thing. There are a lot of librarians active in this SM format. </a:t>
            </a:r>
            <a:endParaRPr/>
          </a:p>
          <a:p>
            <a:pPr marL="465887" indent="-304121">
              <a:lnSpc>
                <a:spcPct val="115000"/>
              </a:lnSpc>
            </a:pPr>
            <a:r>
              <a:rPr lang="en"/>
              <a:t>FB - </a:t>
            </a:r>
            <a:r>
              <a:rPr lang="en" u="sng">
                <a:solidFill>
                  <a:schemeClr val="accent5"/>
                </a:solidFill>
                <a:hlinkClick r:id="rId3"/>
              </a:rPr>
              <a:t>Troublesome Catalogers and Magical Metadata Fairies</a:t>
            </a:r>
            <a:r>
              <a:rPr lang="en"/>
              <a:t> - they have been so helpful to me with questions</a:t>
            </a:r>
            <a:endParaRPr/>
          </a:p>
          <a:p>
            <a:pPr marL="465887" indent="-304121">
              <a:lnSpc>
                <a:spcPct val="115000"/>
              </a:lnSpc>
            </a:pPr>
            <a:r>
              <a:rPr lang="en"/>
              <a:t>Conference sessions</a:t>
            </a:r>
            <a:endParaRPr/>
          </a:p>
          <a:p>
            <a:pPr marL="465887" indent="-304121">
              <a:lnSpc>
                <a:spcPct val="115000"/>
              </a:lnSpc>
            </a:pPr>
            <a:r>
              <a:rPr lang="en"/>
              <a:t>Unconference session on TS and Cataloguing at 2 pm today</a:t>
            </a:r>
            <a:endParaRPr/>
          </a:p>
          <a:p>
            <a:pPr marL="465887" indent="-304121">
              <a:lnSpc>
                <a:spcPct val="115000"/>
              </a:lnSpc>
            </a:pPr>
            <a:r>
              <a:rPr lang="en"/>
              <a:t>Listservs</a:t>
            </a:r>
            <a:endParaRPr/>
          </a:p>
          <a:p>
            <a:pPr marL="465887" indent="-304121">
              <a:lnSpc>
                <a:spcPct val="115000"/>
              </a:lnSpc>
            </a:pPr>
            <a:r>
              <a:rPr lang="en"/>
              <a:t>OCATS - for those of you in Ontario, we have a small independent google group of 35 cataloguers and metadata workers but open to any one interested in cataloguing and metadata - </a:t>
            </a:r>
            <a:r>
              <a:rPr lang="en" u="sng">
                <a:hlinkClick r:id="rId4"/>
              </a:rPr>
              <a:t>https://groups.google.com/d/forum/ontcats</a:t>
            </a:r>
            <a:r>
              <a:rPr lang="en"/>
              <a:t> - planning our first meeting in May at HPL - date TBD with planned webcast </a:t>
            </a:r>
            <a:endParaRPr/>
          </a:p>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c4b0dc05b_0_30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c4b0dc05b_0_3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c98da0a48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c98da0a48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RACHEL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c98da0a48_0_2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c98da0a48_0_2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r>
              <a:rPr lang="en"/>
              <a:t>Removing bias: subject headings can reinforce and perpetuate negative stereotypes. Changing headings can reflect positive changes in society and potentially put new terminology into more general use</a:t>
            </a:r>
            <a:endParaRPr/>
          </a:p>
          <a:p>
            <a:pPr marL="0" indent="0">
              <a:buNone/>
            </a:pPr>
            <a:endParaRPr/>
          </a:p>
          <a:p>
            <a:pPr marL="0" indent="0">
              <a:buNone/>
            </a:pPr>
            <a:r>
              <a:rPr lang="en"/>
              <a:t>Inclusivity: we want to make the library a welcoming space for all people; therefore don’t want to use terminology that makes people unwelcome; aim for inclusive and non-judgemental terminology</a:t>
            </a:r>
            <a:endParaRPr/>
          </a:p>
          <a:p>
            <a:pPr marL="0" indent="0">
              <a:buNone/>
            </a:pPr>
            <a:endParaRPr/>
          </a:p>
          <a:p>
            <a:pPr marL="0" indent="0">
              <a:buNone/>
            </a:pPr>
            <a:r>
              <a:rPr lang="en"/>
              <a:t>Reflect current terminology: using terminology in current use is better for users because it will lead to better search results - I’m sure we can all think of a time when we were surprised by the term that we ended up needing to search by to get the best results; also won’t make patrons uncomfortable that they have to search under outdated terminology</a:t>
            </a:r>
            <a:endParaRPr/>
          </a:p>
          <a:p>
            <a:pPr marL="0" indent="0">
              <a:buNone/>
            </a:pPr>
            <a:endParaRPr/>
          </a:p>
          <a:p>
            <a:pPr marL="0" indent="0">
              <a:buNone/>
            </a:pPr>
            <a:r>
              <a:rPr lang="en"/>
              <a:t>Finally, you can support your local community by making changes at the local level until change happens at the national/international level. Can see movement in US around “illegal aliens” - change was denied by US Congress, so many libraries are making those changes themselves (incl. GVPL)</a:t>
            </a:r>
            <a:endParaRPr/>
          </a:p>
          <a:p>
            <a:pPr marL="0" indent="0">
              <a:buNone/>
            </a:pPr>
            <a:endParaRPr/>
          </a:p>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c98da0a48_0_2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c98da0a48_0_2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TAMMY</a:t>
            </a:r>
            <a:endParaRPr/>
          </a:p>
          <a:p>
            <a:pPr marL="0" indent="0">
              <a:buNone/>
            </a:pPr>
            <a:r>
              <a:rPr lang="en"/>
              <a:t>Truth and Reconciliation: changing terminology in library catalogues is part of CFLA’s Truth and Reconciliation report; among other things, gives better naming to those who were named inaccurately and insensitively</a:t>
            </a:r>
            <a:endParaRPr/>
          </a:p>
          <a:p>
            <a:pPr marL="0" indent="0">
              <a:buNone/>
            </a:pPr>
            <a:endParaRPr/>
          </a:p>
          <a:p>
            <a:pPr marL="0" indent="0">
              <a:buNone/>
            </a:pPr>
            <a:r>
              <a:rPr lang="en"/>
              <a:t>Indigenization: Acknowledge that what we are doing is not decolonization, as we are settlers and cannot do this in a colonial system, we are indigenizing our catalogues to better represent this community with more appropriate language. </a:t>
            </a:r>
            <a:endParaRPr/>
          </a:p>
          <a:p>
            <a:pPr marL="0" indent="0">
              <a:buNone/>
            </a:pPr>
            <a:endParaRPr/>
          </a:p>
          <a:p>
            <a:pPr marL="0" indent="0">
              <a:buNone/>
            </a:pPr>
            <a:r>
              <a:rPr lang="en"/>
              <a:t>Led by Indigenous community: We are not getting leadership or guidance from Libraries and Archives Canada, but we have and continue to seek guidance from the Indigenous community - NIKLA and CFLA’s Indigenous Matters Committee as well as the decolonizing workshops that are being offered at and by various library conferences and professional organizations. </a:t>
            </a:r>
            <a:endParaRPr/>
          </a:p>
          <a:p>
            <a:pPr marL="0" indent="0">
              <a:buNone/>
            </a:pPr>
            <a:endParaRPr/>
          </a:p>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4b0dc05b_0_2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4b0dc05b_0_27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 9:13-9:18</a:t>
            </a:r>
            <a:endParaRPr/>
          </a:p>
          <a:p>
            <a:pPr marL="0" indent="0">
              <a:buNone/>
            </a:pPr>
            <a:endParaRPr/>
          </a:p>
          <a:p>
            <a:pPr marL="0" indent="0">
              <a:buNone/>
            </a:pPr>
            <a:r>
              <a:rPr lang="en"/>
              <a:t>You’ve decided yes, you want to make changes! The next step is getting everyone else on board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c98da0a48_0_2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c98da0a48_0_2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RACHEL</a:t>
            </a:r>
            <a:endParaRPr/>
          </a:p>
          <a:p>
            <a:pPr marL="0" indent="0">
              <a:buNone/>
            </a:pPr>
            <a:endParaRPr/>
          </a:p>
          <a:p>
            <a:pPr marL="0" indent="0">
              <a:buNone/>
            </a:pPr>
            <a:r>
              <a:rPr lang="en"/>
              <a:t>Why is this good for your library? How does it improve the library and the library experience?</a:t>
            </a:r>
            <a:endParaRPr/>
          </a:p>
          <a:p>
            <a:pPr marL="0" indent="0">
              <a:buNone/>
            </a:pPr>
            <a:r>
              <a:rPr lang="en"/>
              <a:t>How does this benefit your patrons? What kind of patron response should you expect?</a:t>
            </a:r>
            <a:endParaRPr/>
          </a:p>
          <a:p>
            <a:pPr marL="0" indent="0">
              <a:buNone/>
            </a:pPr>
            <a:r>
              <a:rPr lang="en"/>
              <a:t>How much time will it take to get the project going and edit all the records currently in your catalogue?</a:t>
            </a:r>
            <a:endParaRPr/>
          </a:p>
          <a:p>
            <a:pPr marL="0" indent="0">
              <a:buNone/>
            </a:pPr>
            <a:r>
              <a:rPr lang="en"/>
              <a:t>How will it be maintained in the future?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98da0a48_0_2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c98da0a48_0_2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None/>
            </a:pPr>
            <a:r>
              <a:rPr lang="en"/>
              <a:t>RACHEL</a:t>
            </a:r>
            <a:endParaRPr/>
          </a:p>
          <a:p>
            <a:pPr marL="0" indent="0">
              <a:lnSpc>
                <a:spcPct val="115000"/>
              </a:lnSpc>
              <a:buNone/>
            </a:pPr>
            <a:r>
              <a:rPr lang="en"/>
              <a:t>Can you tie this in to other work being done around Truth and Reconciliation at a library or municipal level? Project at GVPL approved in 2017 when Truth and Reconciliation was a top priority for the City of Victoria, one of the 10 municipalities served by GVPL.</a:t>
            </a:r>
            <a:endParaRPr/>
          </a:p>
          <a:p>
            <a:pPr marL="0" indent="0">
              <a:lnSpc>
                <a:spcPct val="115000"/>
              </a:lnSpc>
              <a:buNone/>
            </a:pPr>
            <a:endParaRPr/>
          </a:p>
          <a:p>
            <a:pPr marL="0" indent="0">
              <a:lnSpc>
                <a:spcPct val="115000"/>
              </a:lnSpc>
              <a:buNone/>
            </a:pPr>
            <a:r>
              <a:rPr lang="en"/>
              <a:t>Talk about how this can create good will for the library with indigenous communities in your area and with the public who access the catalogue. Especially important if you are inviting Indigenous authors or storytellers, or offering other Indigenous programming - you don’t want the catalogue to be out of step with what’s happening in the rest of the library</a:t>
            </a:r>
            <a:endParaRPr/>
          </a:p>
          <a:p>
            <a:pPr marL="0" indent="0">
              <a:lnSpc>
                <a:spcPct val="115000"/>
              </a:lnSpc>
              <a:buNone/>
            </a:pPr>
            <a:endParaRPr/>
          </a:p>
          <a:p>
            <a:pPr marL="0" indent="0">
              <a:lnSpc>
                <a:spcPct val="115000"/>
              </a:lnSpc>
              <a:buNone/>
            </a:pPr>
            <a:r>
              <a:rPr lang="en"/>
              <a:t>Talk about advantages to your library’s patrons - provides better access to information, puts less bias in front of patrons. Could frame it as responding to an unhappy patron, before the patron has a chance to be unhappy.</a:t>
            </a:r>
            <a:endParaRPr/>
          </a:p>
          <a:p>
            <a:pPr marL="0" indent="0">
              <a:lnSpc>
                <a:spcPct val="115000"/>
              </a:lnSpc>
              <a:buNone/>
            </a:pPr>
            <a:endParaRPr/>
          </a:p>
          <a:p>
            <a:pPr marL="0" indent="0">
              <a:lnSpc>
                <a:spcPct val="115000"/>
              </a:lnSpc>
              <a:buNone/>
            </a:pPr>
            <a:r>
              <a:rPr lang="en"/>
              <a:t>Ask around to libraries in your area or libraries comparable in size and see what work they’ve done. Lots of libraries in Canada have done or are working on this project right now, management will respond to that.</a:t>
            </a:r>
            <a:endParaRPr/>
          </a:p>
          <a:p>
            <a:pPr marL="0" indent="0">
              <a:lnSpc>
                <a:spcPct val="115000"/>
              </a:lnSpc>
              <a:buNone/>
            </a:pPr>
            <a:endParaRPr/>
          </a:p>
          <a:p>
            <a:pPr marL="0" indent="0">
              <a:lnSpc>
                <a:spcPct val="115000"/>
              </a:lnSpc>
              <a:buNone/>
            </a:pPr>
            <a:endParaRPr/>
          </a:p>
          <a:p>
            <a:pPr marL="0" indent="0">
              <a:lnSpc>
                <a:spcPct val="115000"/>
              </a:lnSpc>
              <a:buNone/>
            </a:pPr>
            <a:endParaRPr/>
          </a:p>
          <a:p>
            <a:pPr marL="0" indent="0">
              <a:lnSpc>
                <a:spcPct val="115000"/>
              </a:lnSpc>
              <a:buNone/>
            </a:pPr>
            <a:endParaRPr/>
          </a:p>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spreadsheets/d/1qWWY5549qnS69_LpHEL7_XeiuyrX3onr58I4u3jrj5c/edit#gid=416984343" TargetMode="External"/><Relationship Id="rId7" Type="http://schemas.openxmlformats.org/officeDocument/2006/relationships/hyperlink" Target="https://nationalindigenousknowledgeandlanguagealliance.home.blog/2019/06/21/first-nations-metis-and-inuit-indigenous-ontologies-fnmiio/"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hyperlink" Target="https://libguides.lib.umanitoba.ca/c.php?g=455567&amp;p=3278374" TargetMode="External"/><Relationship Id="rId5" Type="http://schemas.openxmlformats.org/officeDocument/2006/relationships/hyperlink" Target="http://guides.library.ubc.ca/c.php?g=307208&amp;p=2049510" TargetMode="External"/><Relationship Id="rId4" Type="http://schemas.openxmlformats.org/officeDocument/2006/relationships/hyperlink" Target="https://xwi7xwa-library-10nov2016.sites.olt.ubc.ca/files/2019/09/B.C.Names_.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453887" y="717612"/>
            <a:ext cx="6828600" cy="21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Implementing Indigenous Subject Headings In Your Local Catalogue</a:t>
            </a:r>
            <a:endParaRPr dirty="0"/>
          </a:p>
        </p:txBody>
      </p:sp>
      <p:sp>
        <p:nvSpPr>
          <p:cNvPr id="64" name="Google Shape;64;p13"/>
          <p:cNvSpPr txBox="1">
            <a:spLocks noGrp="1"/>
          </p:cNvSpPr>
          <p:nvPr>
            <p:ph type="subTitle" idx="1"/>
          </p:nvPr>
        </p:nvSpPr>
        <p:spPr>
          <a:xfrm>
            <a:off x="507148" y="3540417"/>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From Planning to Process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848412" y="458025"/>
            <a:ext cx="7907688"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Preparing your project plan</a:t>
            </a:r>
            <a:endParaRPr dirty="0"/>
          </a:p>
        </p:txBody>
      </p:sp>
      <p:sp>
        <p:nvSpPr>
          <p:cNvPr id="116" name="Google Shape;116;p22"/>
          <p:cNvSpPr txBox="1">
            <a:spLocks noGrp="1"/>
          </p:cNvSpPr>
          <p:nvPr>
            <p:ph type="body" idx="1"/>
          </p:nvPr>
        </p:nvSpPr>
        <p:spPr>
          <a:xfrm>
            <a:off x="848412" y="1502744"/>
            <a:ext cx="7428322"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How much pre-project work needed?</a:t>
            </a:r>
            <a:endParaRPr dirty="0"/>
          </a:p>
          <a:p>
            <a:pPr marL="457200" lvl="0" indent="-342900" algn="l" rtl="0">
              <a:spcBef>
                <a:spcPts val="1000"/>
              </a:spcBef>
              <a:spcAft>
                <a:spcPts val="0"/>
              </a:spcAft>
              <a:buSzPts val="1800"/>
              <a:buChar char="●"/>
            </a:pPr>
            <a:r>
              <a:rPr lang="en" dirty="0"/>
              <a:t>How many titles in catalogue will be affected?</a:t>
            </a:r>
            <a:endParaRPr dirty="0"/>
          </a:p>
          <a:p>
            <a:pPr marL="457200" lvl="0" indent="-342900" algn="l" rtl="0">
              <a:spcBef>
                <a:spcPts val="1000"/>
              </a:spcBef>
              <a:spcAft>
                <a:spcPts val="0"/>
              </a:spcAft>
              <a:buSzPts val="1800"/>
              <a:buChar char="●"/>
            </a:pPr>
            <a:r>
              <a:rPr lang="en" dirty="0"/>
              <a:t>How much time to make changes?</a:t>
            </a:r>
            <a:endParaRPr dirty="0"/>
          </a:p>
          <a:p>
            <a:pPr marL="457200" lvl="0" indent="-342900" algn="l" rtl="0">
              <a:spcBef>
                <a:spcPts val="1000"/>
              </a:spcBef>
              <a:spcAft>
                <a:spcPts val="0"/>
              </a:spcAft>
              <a:buSzPts val="1800"/>
              <a:buChar char="●"/>
            </a:pPr>
            <a:r>
              <a:rPr lang="en" dirty="0"/>
              <a:t>How much time is available?</a:t>
            </a:r>
            <a:endParaRPr dirty="0"/>
          </a:p>
          <a:p>
            <a:pPr marL="457200" lvl="0" indent="-342900" algn="l" rtl="0">
              <a:spcBef>
                <a:spcPts val="1000"/>
              </a:spcBef>
              <a:spcAft>
                <a:spcPts val="0"/>
              </a:spcAft>
              <a:buSzPts val="1800"/>
              <a:buChar char="●"/>
            </a:pPr>
            <a:r>
              <a:rPr lang="en" dirty="0"/>
              <a:t>Will this require additional/dedicated staff?</a:t>
            </a:r>
            <a:endParaRPr dirty="0"/>
          </a:p>
          <a:p>
            <a:pPr marL="457200" lvl="0" indent="-342900" algn="l" rtl="0">
              <a:spcBef>
                <a:spcPts val="1000"/>
              </a:spcBef>
              <a:spcAft>
                <a:spcPts val="1000"/>
              </a:spcAft>
              <a:buSzPts val="1800"/>
              <a:buChar char="●"/>
            </a:pPr>
            <a:r>
              <a:rPr lang="en" dirty="0"/>
              <a:t>How will it be maintained going forward?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TERMINOLOGY </a:t>
            </a:r>
            <a:endParaRPr/>
          </a:p>
          <a:p>
            <a:pPr marL="0" lvl="0" indent="0" algn="ctr" rtl="0">
              <a:spcBef>
                <a:spcPts val="0"/>
              </a:spcBef>
              <a:spcAft>
                <a:spcPts val="0"/>
              </a:spcAft>
              <a:buNone/>
            </a:pPr>
            <a:r>
              <a:rPr lang="en"/>
              <a:t>TO USE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284353" y="832003"/>
            <a:ext cx="4045200" cy="230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Figuring Out What to Use</a:t>
            </a:r>
            <a:endParaRPr dirty="0"/>
          </a:p>
        </p:txBody>
      </p:sp>
      <p:sp>
        <p:nvSpPr>
          <p:cNvPr id="127" name="Google Shape;127;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Where do the big authority groups stand?</a:t>
            </a:r>
            <a:endParaRPr/>
          </a:p>
          <a:p>
            <a:pPr marL="0" lvl="0" indent="0" algn="l" rtl="0">
              <a:spcBef>
                <a:spcPts val="1600"/>
              </a:spcBef>
              <a:spcAft>
                <a:spcPts val="0"/>
              </a:spcAft>
              <a:buNone/>
            </a:pPr>
            <a:r>
              <a:rPr lang="en"/>
              <a:t>Considerations for choosing terms</a:t>
            </a:r>
            <a:endParaRPr/>
          </a:p>
          <a:p>
            <a:pPr marL="0" lvl="0" indent="0" algn="l" rtl="0">
              <a:spcBef>
                <a:spcPts val="1600"/>
              </a:spcBef>
              <a:spcAft>
                <a:spcPts val="1600"/>
              </a:spcAft>
              <a:buNone/>
            </a:pPr>
            <a:r>
              <a:rPr lang="en"/>
              <a:t>Resources &amp; Who is making change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90250" y="526350"/>
            <a:ext cx="79770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All Controlled Vocabularies </a:t>
            </a:r>
            <a:endParaRPr/>
          </a:p>
          <a:p>
            <a:pPr marL="0" lvl="0" indent="0" algn="ctr" rtl="0">
              <a:spcBef>
                <a:spcPts val="0"/>
              </a:spcBef>
              <a:spcAft>
                <a:spcPts val="0"/>
              </a:spcAft>
              <a:buNone/>
            </a:pPr>
            <a:r>
              <a:rPr lang="en"/>
              <a:t>are LIVING documents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772998" y="458025"/>
            <a:ext cx="798310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Where are the big authority groups stand? </a:t>
            </a:r>
            <a:endParaRPr dirty="0"/>
          </a:p>
        </p:txBody>
      </p:sp>
      <p:sp>
        <p:nvSpPr>
          <p:cNvPr id="138" name="Google Shape;138;p26"/>
          <p:cNvSpPr txBox="1">
            <a:spLocks noGrp="1"/>
          </p:cNvSpPr>
          <p:nvPr>
            <p:ph type="body" idx="1"/>
          </p:nvPr>
        </p:nvSpPr>
        <p:spPr>
          <a:xfrm>
            <a:off x="772998" y="1489824"/>
            <a:ext cx="7983102"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en" dirty="0"/>
              <a:t>Library of Congress </a:t>
            </a:r>
            <a:endParaRPr dirty="0"/>
          </a:p>
          <a:p>
            <a:pPr marL="0" lvl="0" indent="0" algn="l" rtl="0">
              <a:spcBef>
                <a:spcPts val="1600"/>
              </a:spcBef>
              <a:spcAft>
                <a:spcPts val="0"/>
              </a:spcAft>
              <a:buNone/>
            </a:pPr>
            <a:r>
              <a:rPr lang="en" dirty="0"/>
              <a:t>Libraries and Archives Canada </a:t>
            </a:r>
            <a:endParaRPr dirty="0"/>
          </a:p>
          <a:p>
            <a:pPr marL="0" lvl="0" indent="0" algn="l" rtl="0">
              <a:spcBef>
                <a:spcPts val="1600"/>
              </a:spcBef>
              <a:spcAft>
                <a:spcPts val="0"/>
              </a:spcAft>
              <a:buNone/>
            </a:pPr>
            <a:r>
              <a:rPr lang="en" dirty="0"/>
              <a:t>LOC does offer SH: INDIGENOUS PEOPLES as heading, can be subdivided &amp; reflects Canadian terminology</a:t>
            </a:r>
            <a:endParaRPr dirty="0"/>
          </a:p>
          <a:p>
            <a:pPr marL="0" lvl="0" indent="0" algn="l" rtl="0">
              <a:spcBef>
                <a:spcPts val="1600"/>
              </a:spcBef>
              <a:spcAft>
                <a:spcPts val="1600"/>
              </a:spcAft>
              <a:buNone/>
            </a:pPr>
            <a:r>
              <a:rPr lang="en" dirty="0"/>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801278" y="458025"/>
            <a:ext cx="795482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Judging a Source:</a:t>
            </a:r>
            <a:endParaRPr dirty="0"/>
          </a:p>
        </p:txBody>
      </p:sp>
      <p:sp>
        <p:nvSpPr>
          <p:cNvPr id="144" name="Google Shape;144;p27"/>
          <p:cNvSpPr txBox="1">
            <a:spLocks noGrp="1"/>
          </p:cNvSpPr>
          <p:nvPr>
            <p:ph type="body" idx="1"/>
          </p:nvPr>
        </p:nvSpPr>
        <p:spPr>
          <a:xfrm>
            <a:off x="801278" y="1489824"/>
            <a:ext cx="7954822"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the resource use inclusive terminology?</a:t>
            </a:r>
            <a:endParaRPr dirty="0"/>
          </a:p>
          <a:p>
            <a:pPr marL="0" lvl="0" indent="0" algn="l" rtl="0">
              <a:spcBef>
                <a:spcPts val="1600"/>
              </a:spcBef>
              <a:spcAft>
                <a:spcPts val="0"/>
              </a:spcAft>
              <a:buNone/>
            </a:pPr>
            <a:r>
              <a:rPr lang="en" dirty="0"/>
              <a:t>Is the resource developer an Indigenous group or has the resource developer consulted with indigenous groups? </a:t>
            </a:r>
            <a:endParaRPr dirty="0"/>
          </a:p>
          <a:p>
            <a:pPr marL="0" lvl="0" indent="0" algn="l" rtl="0">
              <a:spcBef>
                <a:spcPts val="1600"/>
              </a:spcBef>
              <a:spcAft>
                <a:spcPts val="0"/>
              </a:spcAft>
              <a:buNone/>
            </a:pPr>
            <a:r>
              <a:rPr lang="en" dirty="0"/>
              <a:t>Bring in Indigenous feedback to reflect local Indigenous communities to your area.</a:t>
            </a:r>
            <a:endParaRPr dirty="0"/>
          </a:p>
          <a:p>
            <a:pPr marL="0" lvl="0" indent="0" algn="l" rtl="0">
              <a:spcBef>
                <a:spcPts val="1600"/>
              </a:spcBef>
              <a:spcAft>
                <a:spcPts val="0"/>
              </a:spcAft>
              <a:buNone/>
            </a:pPr>
            <a:r>
              <a:rPr lang="en" dirty="0"/>
              <a:t>Ask - Reach out to Indigenous librarians… I have. </a:t>
            </a:r>
            <a:endParaRPr dirty="0"/>
          </a:p>
          <a:p>
            <a:pPr marL="0" lvl="0" indent="0" algn="l" rtl="0">
              <a:spcBef>
                <a:spcPts val="16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810704" y="458025"/>
            <a:ext cx="794539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Resources: 	</a:t>
            </a:r>
            <a:endParaRPr dirty="0"/>
          </a:p>
        </p:txBody>
      </p:sp>
      <p:sp>
        <p:nvSpPr>
          <p:cNvPr id="150" name="Google Shape;150;p28"/>
          <p:cNvSpPr txBox="1">
            <a:spLocks noGrp="1"/>
          </p:cNvSpPr>
          <p:nvPr>
            <p:ph type="body" idx="1"/>
          </p:nvPr>
        </p:nvSpPr>
        <p:spPr>
          <a:xfrm>
            <a:off x="810704" y="1152475"/>
            <a:ext cx="8021596" cy="369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dirty="0"/>
            </a:br>
            <a:r>
              <a:rPr lang="en" dirty="0"/>
              <a:t>MAIN - Manitoba Archival Information Network - chose Indigenous Peoples as their preferred term</a:t>
            </a:r>
            <a:endParaRPr dirty="0"/>
          </a:p>
          <a:p>
            <a:pPr marL="0" lvl="0" indent="0" algn="l" rtl="0">
              <a:spcBef>
                <a:spcPts val="1600"/>
              </a:spcBef>
              <a:spcAft>
                <a:spcPts val="0"/>
              </a:spcAft>
              <a:buNone/>
            </a:pPr>
            <a:r>
              <a:rPr lang="en" dirty="0"/>
              <a:t>NIKLA - National Indigenous Knowledge and Language Alliance -  First Nations, Metis and Inuit Indigenous Ontology (FNMIIO) with CFLA</a:t>
            </a:r>
            <a:endParaRPr dirty="0"/>
          </a:p>
          <a:p>
            <a:pPr marL="0" lvl="0" indent="0" algn="l" rtl="0">
              <a:spcBef>
                <a:spcPts val="1600"/>
              </a:spcBef>
              <a:spcAft>
                <a:spcPts val="0"/>
              </a:spcAft>
              <a:buNone/>
            </a:pPr>
            <a:r>
              <a:rPr lang="en" dirty="0"/>
              <a:t>Greater Victoria Public Library’s LOC Subject Heading Mappings</a:t>
            </a: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List of URLs and such at the end - so they are all in one place.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810704" y="458025"/>
            <a:ext cx="794539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LIBRARIES MAKING CHANGE LOCALLY:</a:t>
            </a:r>
            <a:endParaRPr dirty="0"/>
          </a:p>
        </p:txBody>
      </p:sp>
      <p:sp>
        <p:nvSpPr>
          <p:cNvPr id="156" name="Google Shape;156;p29"/>
          <p:cNvSpPr txBox="1">
            <a:spLocks noGrp="1"/>
          </p:cNvSpPr>
          <p:nvPr>
            <p:ph type="body" idx="1"/>
          </p:nvPr>
        </p:nvSpPr>
        <p:spPr>
          <a:xfrm>
            <a:off x="810704" y="1489824"/>
            <a:ext cx="7945396"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Xwi7xwa Library at UBC (pronounced: whei-wha)</a:t>
            </a:r>
            <a:endParaRPr dirty="0"/>
          </a:p>
          <a:p>
            <a:pPr marL="0" lvl="0" indent="0" algn="l" rtl="0">
              <a:spcBef>
                <a:spcPts val="1600"/>
              </a:spcBef>
              <a:spcAft>
                <a:spcPts val="0"/>
              </a:spcAft>
              <a:buNone/>
            </a:pPr>
            <a:r>
              <a:rPr lang="en" dirty="0"/>
              <a:t>Greater Victoria Public Library </a:t>
            </a:r>
            <a:endParaRPr dirty="0"/>
          </a:p>
          <a:p>
            <a:pPr marL="0" lvl="0" indent="0" algn="l" rtl="0">
              <a:spcBef>
                <a:spcPts val="1600"/>
              </a:spcBef>
              <a:spcAft>
                <a:spcPts val="0"/>
              </a:spcAft>
              <a:buNone/>
            </a:pPr>
            <a:r>
              <a:rPr lang="en" dirty="0"/>
              <a:t>Hamilton Public Library</a:t>
            </a:r>
            <a:endParaRPr dirty="0"/>
          </a:p>
          <a:p>
            <a:pPr marL="0" lvl="0" indent="0" algn="l" rtl="0">
              <a:spcBef>
                <a:spcPts val="1600"/>
              </a:spcBef>
              <a:spcAft>
                <a:spcPts val="0"/>
              </a:spcAft>
              <a:buNone/>
            </a:pPr>
            <a:r>
              <a:rPr lang="en" dirty="0"/>
              <a:t>Toronto Public Library</a:t>
            </a:r>
            <a:endParaRPr dirty="0"/>
          </a:p>
          <a:p>
            <a:pPr marL="0" lvl="0" indent="0" algn="l" rtl="0">
              <a:spcBef>
                <a:spcPts val="1600"/>
              </a:spcBef>
              <a:spcAft>
                <a:spcPts val="0"/>
              </a:spcAft>
              <a:buNone/>
            </a:pPr>
            <a:r>
              <a:rPr lang="en" dirty="0"/>
              <a:t>Ryerson University</a:t>
            </a:r>
            <a:endParaRPr dirty="0"/>
          </a:p>
          <a:p>
            <a:pPr marL="0" lvl="0" indent="0" algn="l" rtl="0">
              <a:spcBef>
                <a:spcPts val="1600"/>
              </a:spcBef>
              <a:spcAft>
                <a:spcPts val="0"/>
              </a:spcAft>
              <a:buNone/>
            </a:pPr>
            <a:r>
              <a:rPr lang="en" dirty="0"/>
              <a:t>Nunavut Libraries - See the presentation by Carol Rigby</a:t>
            </a:r>
            <a:endParaRPr dirty="0"/>
          </a:p>
          <a:p>
            <a:pPr marL="0" lvl="0" indent="0" algn="l" rtl="0">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490250" y="450150"/>
            <a:ext cx="78093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Copying the work </a:t>
            </a:r>
            <a:endParaRPr/>
          </a:p>
          <a:p>
            <a:pPr marL="0" lvl="0" indent="0" algn="ctr" rtl="0">
              <a:spcBef>
                <a:spcPts val="0"/>
              </a:spcBef>
              <a:spcAft>
                <a:spcPts val="0"/>
              </a:spcAft>
              <a:buNone/>
            </a:pPr>
            <a:r>
              <a:rPr lang="en"/>
              <a:t>of others is OKAY.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WORKFLOW FOR EXISTING COLLECTIONS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Who We Are</a:t>
            </a:r>
            <a:endParaRPr/>
          </a:p>
        </p:txBody>
      </p:sp>
      <p:sp>
        <p:nvSpPr>
          <p:cNvPr id="70" name="Google Shape;70;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Rachel Rogers, Coordinator, Collections and Technical Services</a:t>
            </a:r>
            <a:endParaRPr/>
          </a:p>
          <a:p>
            <a:pPr marL="0" lvl="0" indent="0" algn="l" rtl="0">
              <a:spcBef>
                <a:spcPts val="1600"/>
              </a:spcBef>
              <a:spcAft>
                <a:spcPts val="0"/>
              </a:spcAft>
              <a:buNone/>
            </a:pPr>
            <a:r>
              <a:rPr lang="en"/>
              <a:t>Greater Victoria Public Library</a:t>
            </a:r>
            <a:endParaRPr/>
          </a:p>
          <a:p>
            <a:pPr marL="0" lvl="0" indent="0" algn="l" rtl="0">
              <a:spcBef>
                <a:spcPts val="1600"/>
              </a:spcBef>
              <a:spcAft>
                <a:spcPts val="0"/>
              </a:spcAft>
              <a:buNone/>
            </a:pPr>
            <a:endParaRPr/>
          </a:p>
          <a:p>
            <a:pPr marL="0" lvl="0" indent="0" algn="l" rtl="0">
              <a:spcBef>
                <a:spcPts val="1600"/>
              </a:spcBef>
              <a:spcAft>
                <a:spcPts val="0"/>
              </a:spcAft>
              <a:buNone/>
            </a:pPr>
            <a:r>
              <a:rPr lang="en"/>
              <a:t>Tammy Moorse, Project Coordinator, Red Book Community Information</a:t>
            </a:r>
            <a:endParaRPr/>
          </a:p>
          <a:p>
            <a:pPr marL="0" lvl="0" indent="0" algn="l" rtl="0">
              <a:spcBef>
                <a:spcPts val="1600"/>
              </a:spcBef>
              <a:spcAft>
                <a:spcPts val="1600"/>
              </a:spcAft>
              <a:buNone/>
            </a:pPr>
            <a:r>
              <a:rPr lang="en"/>
              <a:t>Hamilton Public Library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265500" y="1661562"/>
            <a:ext cx="4045200" cy="15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Making THE Change</a:t>
            </a:r>
            <a:endParaRPr dirty="0"/>
          </a:p>
        </p:txBody>
      </p:sp>
      <p:sp>
        <p:nvSpPr>
          <p:cNvPr id="172" name="Google Shape;172;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Add or Replace?</a:t>
            </a:r>
            <a:endParaRPr/>
          </a:p>
          <a:p>
            <a:pPr marL="0" lvl="0" indent="0" algn="l" rtl="0">
              <a:spcBef>
                <a:spcPts val="1600"/>
              </a:spcBef>
              <a:spcAft>
                <a:spcPts val="0"/>
              </a:spcAft>
              <a:buNone/>
            </a:pPr>
            <a:r>
              <a:rPr lang="en"/>
              <a:t>Updating Headings</a:t>
            </a:r>
            <a:endParaRPr/>
          </a:p>
          <a:p>
            <a:pPr marL="0" lvl="0" indent="0" algn="l" rtl="0">
              <a:spcBef>
                <a:spcPts val="1600"/>
              </a:spcBef>
              <a:spcAft>
                <a:spcPts val="0"/>
              </a:spcAft>
              <a:buNone/>
            </a:pPr>
            <a:r>
              <a:rPr lang="en"/>
              <a:t>Informing Staff</a:t>
            </a:r>
            <a:endParaRPr/>
          </a:p>
          <a:p>
            <a:pPr marL="0" lvl="0" indent="0" algn="l" rtl="0">
              <a:spcBef>
                <a:spcPts val="1600"/>
              </a:spcBef>
              <a:spcAft>
                <a:spcPts val="0"/>
              </a:spcAft>
              <a:buNone/>
            </a:pPr>
            <a:r>
              <a:rPr lang="en"/>
              <a:t>HPL Workflow</a:t>
            </a:r>
            <a:endParaRPr/>
          </a:p>
          <a:p>
            <a:pPr marL="0" lvl="0" indent="0" algn="l" rtl="0">
              <a:spcBef>
                <a:spcPts val="1600"/>
              </a:spcBef>
              <a:spcAft>
                <a:spcPts val="1600"/>
              </a:spcAft>
              <a:buNone/>
            </a:pPr>
            <a:r>
              <a:rPr lang="en"/>
              <a:t>GVPL Workflow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838986" y="458025"/>
            <a:ext cx="7917114"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Add or replace?</a:t>
            </a:r>
            <a:endParaRPr dirty="0"/>
          </a:p>
        </p:txBody>
      </p:sp>
      <p:sp>
        <p:nvSpPr>
          <p:cNvPr id="178" name="Google Shape;178;p33"/>
          <p:cNvSpPr txBox="1">
            <a:spLocks noGrp="1"/>
          </p:cNvSpPr>
          <p:nvPr>
            <p:ph type="body" idx="1"/>
          </p:nvPr>
        </p:nvSpPr>
        <p:spPr>
          <a:xfrm>
            <a:off x="838986" y="1489824"/>
            <a:ext cx="7917114" cy="3078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342900" algn="l" rtl="0">
              <a:spcBef>
                <a:spcPts val="1000"/>
              </a:spcBef>
              <a:spcAft>
                <a:spcPts val="0"/>
              </a:spcAft>
              <a:buSzPts val="1800"/>
              <a:buChar char="●"/>
            </a:pPr>
            <a:r>
              <a:rPr lang="en" dirty="0"/>
              <a:t>What kind of library and who are your patrons</a:t>
            </a:r>
            <a:endParaRPr dirty="0"/>
          </a:p>
          <a:p>
            <a:pPr marL="457200" lvl="0" indent="-342900" algn="l" rtl="0">
              <a:spcBef>
                <a:spcPts val="1000"/>
              </a:spcBef>
              <a:spcAft>
                <a:spcPts val="0"/>
              </a:spcAft>
              <a:buSzPts val="1800"/>
              <a:buChar char="●"/>
            </a:pPr>
            <a:r>
              <a:rPr lang="en" dirty="0"/>
              <a:t>Your catalogue or discovery layer</a:t>
            </a:r>
            <a:endParaRPr dirty="0"/>
          </a:p>
          <a:p>
            <a:pPr marL="457200" lvl="0" indent="-342900" algn="l" rtl="0">
              <a:spcBef>
                <a:spcPts val="1000"/>
              </a:spcBef>
              <a:spcAft>
                <a:spcPts val="1000"/>
              </a:spcAft>
              <a:buSzPts val="1800"/>
              <a:buChar char="●"/>
            </a:pPr>
            <a:r>
              <a:rPr lang="en" dirty="0"/>
              <a:t>Many discovery layers don’t work with authority records, so may impact searching</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287725" y="1154750"/>
            <a:ext cx="4045200" cy="291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Toronto Public Library - MARC Note</a:t>
            </a:r>
            <a:endParaRPr/>
          </a:p>
          <a:p>
            <a:pPr marL="0" lvl="0" indent="0" algn="ctr" rtl="0">
              <a:spcBef>
                <a:spcPts val="0"/>
              </a:spcBef>
              <a:spcAft>
                <a:spcPts val="0"/>
              </a:spcAft>
              <a:buNone/>
            </a:pPr>
            <a:endParaRPr/>
          </a:p>
        </p:txBody>
      </p:sp>
      <p:sp>
        <p:nvSpPr>
          <p:cNvPr id="184" name="Google Shape;184;p34"/>
          <p:cNvSpPr txBox="1">
            <a:spLocks noGrp="1"/>
          </p:cNvSpPr>
          <p:nvPr>
            <p:ph type="body" idx="2"/>
          </p:nvPr>
        </p:nvSpPr>
        <p:spPr>
          <a:xfrm>
            <a:off x="4939500" y="354800"/>
            <a:ext cx="3837000" cy="4366500"/>
          </a:xfrm>
          <a:prstGeom prst="rect">
            <a:avLst/>
          </a:prstGeom>
        </p:spPr>
        <p:txBody>
          <a:bodyPr spcFirstLastPara="1" wrap="square" lIns="91425" tIns="91425" rIns="91425" bIns="91425" anchor="ctr" anchorCtr="0">
            <a:noAutofit/>
          </a:bodyPr>
          <a:lstStyle/>
          <a:p>
            <a:pPr marL="0" lvl="0" indent="0" algn="l" rtl="0">
              <a:spcBef>
                <a:spcPts val="1200"/>
              </a:spcBef>
              <a:spcAft>
                <a:spcPts val="1200"/>
              </a:spcAft>
              <a:buClr>
                <a:schemeClr val="dk1"/>
              </a:buClr>
              <a:buSzPts val="1100"/>
              <a:buFont typeface="Arial"/>
              <a:buNone/>
            </a:pPr>
            <a:r>
              <a:rPr lang="en"/>
              <a:t>594   $aToronto Public Library recognizes that the term “Indians” (used in subject headings such as “Indians of North America”) is offensive to many people. Although we currently maintain these headings to adhere to descriptive standards used by libraries worldwide, we and other Canadian libraries are working to replace them with ones that are acceptable to Indigenous Peoples in Canada.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791852" y="458025"/>
            <a:ext cx="7964248"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Updating headings</a:t>
            </a:r>
            <a:endParaRPr dirty="0"/>
          </a:p>
        </p:txBody>
      </p:sp>
      <p:sp>
        <p:nvSpPr>
          <p:cNvPr id="190" name="Google Shape;190;p35"/>
          <p:cNvSpPr txBox="1">
            <a:spLocks noGrp="1"/>
          </p:cNvSpPr>
          <p:nvPr>
            <p:ph type="body" idx="1"/>
          </p:nvPr>
        </p:nvSpPr>
        <p:spPr>
          <a:xfrm>
            <a:off x="791850" y="1489824"/>
            <a:ext cx="7964249" cy="3078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342900" algn="l" rtl="0">
              <a:spcBef>
                <a:spcPts val="1000"/>
              </a:spcBef>
              <a:spcAft>
                <a:spcPts val="0"/>
              </a:spcAft>
              <a:buSzPts val="1800"/>
              <a:buChar char="●"/>
            </a:pPr>
            <a:r>
              <a:rPr lang="en" dirty="0"/>
              <a:t>ILS tools</a:t>
            </a:r>
            <a:endParaRPr dirty="0"/>
          </a:p>
          <a:p>
            <a:pPr marL="457200" lvl="0" indent="-342900" algn="l" rtl="0">
              <a:spcBef>
                <a:spcPts val="1000"/>
              </a:spcBef>
              <a:spcAft>
                <a:spcPts val="0"/>
              </a:spcAft>
              <a:buSzPts val="1800"/>
              <a:buChar char="●"/>
            </a:pPr>
            <a:r>
              <a:rPr lang="en" dirty="0"/>
              <a:t>Export to tools like MarcEdit or OpenRefine</a:t>
            </a:r>
            <a:endParaRPr dirty="0"/>
          </a:p>
          <a:p>
            <a:pPr marL="457200" lvl="0" indent="-342900" algn="l" rtl="0">
              <a:spcBef>
                <a:spcPts val="1000"/>
              </a:spcBef>
              <a:spcAft>
                <a:spcPts val="0"/>
              </a:spcAft>
              <a:buSzPts val="1800"/>
              <a:buChar char="●"/>
            </a:pPr>
            <a:r>
              <a:rPr lang="en" dirty="0"/>
              <a:t>API</a:t>
            </a:r>
            <a:endParaRPr dirty="0"/>
          </a:p>
          <a:p>
            <a:pPr marL="457200" lvl="0" indent="-342900" algn="l" rtl="0">
              <a:spcBef>
                <a:spcPts val="1000"/>
              </a:spcBef>
              <a:spcAft>
                <a:spcPts val="0"/>
              </a:spcAft>
              <a:buSzPts val="1800"/>
              <a:buChar char="●"/>
            </a:pPr>
            <a:r>
              <a:rPr lang="en" dirty="0"/>
              <a:t>Make changes manually</a:t>
            </a:r>
            <a:endParaRPr dirty="0"/>
          </a:p>
          <a:p>
            <a:pPr marL="0" lvl="0" indent="0" algn="l" rtl="0">
              <a:spcBef>
                <a:spcPts val="1000"/>
              </a:spcBef>
              <a:spcAft>
                <a:spcPts val="10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810704" y="458025"/>
            <a:ext cx="794539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Inform staff</a:t>
            </a:r>
            <a:endParaRPr dirty="0"/>
          </a:p>
        </p:txBody>
      </p:sp>
      <p:sp>
        <p:nvSpPr>
          <p:cNvPr id="196" name="Google Shape;196;p36"/>
          <p:cNvSpPr txBox="1">
            <a:spLocks noGrp="1"/>
          </p:cNvSpPr>
          <p:nvPr>
            <p:ph type="body" idx="1"/>
          </p:nvPr>
        </p:nvSpPr>
        <p:spPr>
          <a:xfrm>
            <a:off x="876692" y="1489824"/>
            <a:ext cx="7879407"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342900" algn="l" rtl="0">
              <a:spcBef>
                <a:spcPts val="1000"/>
              </a:spcBef>
              <a:spcAft>
                <a:spcPts val="0"/>
              </a:spcAft>
              <a:buSzPts val="1800"/>
              <a:buChar char="●"/>
            </a:pPr>
            <a:r>
              <a:rPr lang="en" dirty="0"/>
              <a:t>Keep all staff working with MARC records up-to-date on changes</a:t>
            </a:r>
            <a:endParaRPr dirty="0"/>
          </a:p>
          <a:p>
            <a:pPr marL="457200" lvl="0" indent="-342900" algn="l" rtl="0">
              <a:spcBef>
                <a:spcPts val="1000"/>
              </a:spcBef>
              <a:spcAft>
                <a:spcPts val="0"/>
              </a:spcAft>
              <a:buSzPts val="1800"/>
              <a:buChar char="●"/>
            </a:pPr>
            <a:r>
              <a:rPr lang="en" dirty="0"/>
              <a:t>Make sure public services staff are aware of what is happening and why</a:t>
            </a:r>
            <a:endParaRPr dirty="0"/>
          </a:p>
          <a:p>
            <a:pPr marL="457200" lvl="0" indent="-342900" algn="l" rtl="0">
              <a:spcBef>
                <a:spcPts val="1000"/>
              </a:spcBef>
              <a:spcAft>
                <a:spcPts val="0"/>
              </a:spcAft>
              <a:buSzPts val="1800"/>
              <a:buChar char="●"/>
            </a:pPr>
            <a:r>
              <a:rPr lang="en" dirty="0"/>
              <a:t>Keep senior management in the loop</a:t>
            </a:r>
            <a:endParaRPr dirty="0"/>
          </a:p>
          <a:p>
            <a:pPr marL="457200" lvl="0" indent="-342900" algn="l" rtl="0">
              <a:spcBef>
                <a:spcPts val="1000"/>
              </a:spcBef>
              <a:spcAft>
                <a:spcPts val="1000"/>
              </a:spcAft>
              <a:buSzPts val="1800"/>
              <a:buChar char="●"/>
            </a:pPr>
            <a:r>
              <a:rPr lang="en" dirty="0"/>
              <a:t>Document, document, document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820132" y="458025"/>
            <a:ext cx="7935968"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HPL Workflow:</a:t>
            </a:r>
            <a:endParaRPr dirty="0"/>
          </a:p>
        </p:txBody>
      </p:sp>
      <p:sp>
        <p:nvSpPr>
          <p:cNvPr id="202" name="Google Shape;202;p37"/>
          <p:cNvSpPr txBox="1">
            <a:spLocks noGrp="1"/>
          </p:cNvSpPr>
          <p:nvPr>
            <p:ph type="body" idx="1"/>
          </p:nvPr>
        </p:nvSpPr>
        <p:spPr>
          <a:xfrm>
            <a:off x="820130" y="1489824"/>
            <a:ext cx="7935969"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ILS Authority Record Set - Authority Data based on search *Indian*</a:t>
            </a:r>
            <a:endParaRPr dirty="0"/>
          </a:p>
          <a:p>
            <a:pPr marL="0" lvl="0" indent="0" algn="l" rtl="0">
              <a:spcBef>
                <a:spcPts val="1600"/>
              </a:spcBef>
              <a:spcAft>
                <a:spcPts val="0"/>
              </a:spcAft>
              <a:buNone/>
            </a:pPr>
            <a:r>
              <a:rPr lang="en" dirty="0"/>
              <a:t>Remove terms that won’t be changed - Indiana, East Indians, any 110, 130 or 151 authorities from record set</a:t>
            </a:r>
            <a:endParaRPr dirty="0"/>
          </a:p>
          <a:p>
            <a:pPr marL="0" lvl="0" indent="0" algn="l" rtl="0">
              <a:spcBef>
                <a:spcPts val="1600"/>
              </a:spcBef>
              <a:spcAft>
                <a:spcPts val="0"/>
              </a:spcAft>
              <a:buNone/>
            </a:pPr>
            <a:r>
              <a:rPr lang="en" dirty="0"/>
              <a:t>Include Headings with Subdivisions: $vJuvenile literature or $vFiction</a:t>
            </a:r>
            <a:endParaRPr dirty="0"/>
          </a:p>
          <a:p>
            <a:pPr marL="0" lvl="0" indent="0" algn="l" rtl="0">
              <a:spcBef>
                <a:spcPts val="1600"/>
              </a:spcBef>
              <a:spcAft>
                <a:spcPts val="0"/>
              </a:spcAft>
              <a:buNone/>
            </a:pPr>
            <a:r>
              <a:rPr lang="en" dirty="0"/>
              <a:t>Plan the amount of time to do this and approximate finish date</a:t>
            </a:r>
            <a:endParaRPr dirty="0"/>
          </a:p>
          <a:p>
            <a:pPr marL="0" lvl="0" indent="0" algn="l" rtl="0">
              <a:spcBef>
                <a:spcPts val="1600"/>
              </a:spcBef>
              <a:spcAft>
                <a:spcPts val="1600"/>
              </a:spcAft>
              <a:buNone/>
            </a:pPr>
            <a:r>
              <a:rPr lang="en" dirty="0"/>
              <a:t>Try the changes with 1 authority record</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772998" y="458025"/>
            <a:ext cx="798310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HPL </a:t>
            </a:r>
            <a:r>
              <a:rPr lang="en" dirty="0"/>
              <a:t>Local Headings</a:t>
            </a:r>
            <a:endParaRPr dirty="0"/>
          </a:p>
        </p:txBody>
      </p:sp>
      <p:sp>
        <p:nvSpPr>
          <p:cNvPr id="208" name="Google Shape;208;p38"/>
          <p:cNvSpPr txBox="1">
            <a:spLocks noGrp="1"/>
          </p:cNvSpPr>
          <p:nvPr>
            <p:ph type="body" idx="1"/>
          </p:nvPr>
        </p:nvSpPr>
        <p:spPr>
          <a:xfrm>
            <a:off x="772998" y="1489824"/>
            <a:ext cx="7983102"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HPL has implemented the following local heading:</a:t>
            </a:r>
            <a:endParaRPr dirty="0"/>
          </a:p>
          <a:p>
            <a:pPr marL="0" lvl="0" indent="0" algn="l" rtl="0">
              <a:spcBef>
                <a:spcPts val="1600"/>
              </a:spcBef>
              <a:spcAft>
                <a:spcPts val="0"/>
              </a:spcAft>
              <a:buNone/>
            </a:pPr>
            <a:r>
              <a:rPr lang="en" dirty="0"/>
              <a:t>650 #7 $aINDIGENOUS PEOPLE STORIES</a:t>
            </a:r>
            <a:endParaRPr dirty="0"/>
          </a:p>
          <a:p>
            <a:pPr marL="0" lvl="0" indent="0" algn="l" rtl="0">
              <a:spcBef>
                <a:spcPts val="1600"/>
              </a:spcBef>
              <a:spcAft>
                <a:spcPts val="0"/>
              </a:spcAft>
              <a:buNone/>
            </a:pPr>
            <a:r>
              <a:rPr lang="en" dirty="0"/>
              <a:t>Fits with other headings. </a:t>
            </a:r>
            <a:endParaRPr dirty="0"/>
          </a:p>
          <a:p>
            <a:pPr marL="0" lvl="0" indent="0" algn="l" rtl="0">
              <a:spcBef>
                <a:spcPts val="1600"/>
              </a:spcBef>
              <a:spcAft>
                <a:spcPts val="0"/>
              </a:spcAft>
              <a:buNone/>
            </a:pPr>
            <a:r>
              <a:rPr lang="en" dirty="0"/>
              <a:t>Notes for usage by HPL cataloguing staff include:</a:t>
            </a:r>
            <a:endParaRPr dirty="0"/>
          </a:p>
          <a:p>
            <a:pPr marL="0" lvl="0" indent="0" algn="l" rtl="0">
              <a:spcBef>
                <a:spcPts val="1600"/>
              </a:spcBef>
              <a:spcAft>
                <a:spcPts val="1600"/>
              </a:spcAft>
              <a:buNone/>
            </a:pPr>
            <a:r>
              <a:rPr lang="en" dirty="0"/>
              <a:t>PREFER: CREE STORIES and INDIGENOUS PEOPLES STORIES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body" idx="1"/>
          </p:nvPr>
        </p:nvSpPr>
        <p:spPr>
          <a:xfrm>
            <a:off x="1884150" y="4488075"/>
            <a:ext cx="5375700" cy="50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3F3F3"/>
                </a:solidFill>
              </a:rPr>
              <a:t>Example of Changed HPL Authority Record</a:t>
            </a:r>
            <a:endParaRPr dirty="0">
              <a:solidFill>
                <a:srgbClr val="F3F3F3"/>
              </a:solidFill>
            </a:endParaRPr>
          </a:p>
        </p:txBody>
      </p:sp>
      <p:pic>
        <p:nvPicPr>
          <p:cNvPr id="214" name="Google Shape;214;p39"/>
          <p:cNvPicPr preferRelativeResize="0"/>
          <p:nvPr/>
        </p:nvPicPr>
        <p:blipFill>
          <a:blip r:embed="rId3">
            <a:alphaModFix/>
          </a:blip>
          <a:stretch>
            <a:fillRect/>
          </a:stretch>
        </p:blipFill>
        <p:spPr>
          <a:xfrm>
            <a:off x="624598" y="152325"/>
            <a:ext cx="7894804" cy="4183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772998" y="458025"/>
            <a:ext cx="798310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HPL  Workflow:</a:t>
            </a:r>
            <a:endParaRPr dirty="0"/>
          </a:p>
        </p:txBody>
      </p:sp>
      <p:sp>
        <p:nvSpPr>
          <p:cNvPr id="220" name="Google Shape;220;p40"/>
          <p:cNvSpPr txBox="1">
            <a:spLocks noGrp="1"/>
          </p:cNvSpPr>
          <p:nvPr>
            <p:ph type="body" idx="1"/>
          </p:nvPr>
        </p:nvSpPr>
        <p:spPr>
          <a:xfrm>
            <a:off x="772998" y="1489824"/>
            <a:ext cx="7983102" cy="307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400" b="1" dirty="0">
                <a:solidFill>
                  <a:srgbClr val="F3F3F3"/>
                </a:solidFill>
              </a:rPr>
              <a:t>HPL ILS Authority Note: </a:t>
            </a:r>
            <a:endParaRPr sz="2400" b="1" dirty="0">
              <a:solidFill>
                <a:srgbClr val="F3F3F3"/>
              </a:solidFill>
            </a:endParaRPr>
          </a:p>
          <a:p>
            <a:pPr marL="0" lvl="0" indent="0" algn="l" rtl="0">
              <a:spcBef>
                <a:spcPts val="1200"/>
              </a:spcBef>
              <a:spcAft>
                <a:spcPts val="1200"/>
              </a:spcAft>
              <a:buClr>
                <a:schemeClr val="dk1"/>
              </a:buClr>
              <a:buSzPts val="1100"/>
              <a:buFont typeface="Arial"/>
              <a:buNone/>
            </a:pPr>
            <a:br>
              <a:rPr lang="en" sz="2400" dirty="0">
                <a:solidFill>
                  <a:srgbClr val="F3F3F3"/>
                </a:solidFill>
              </a:rPr>
            </a:br>
            <a:r>
              <a:rPr lang="en" sz="2400" dirty="0">
                <a:solidFill>
                  <a:srgbClr val="F3F3F3"/>
                </a:solidFill>
              </a:rPr>
              <a:t>670   	 ‡aHPL Note: This heading has been changed from LCSH to MAIN (Manitoba Archival Information Network) headings as part of the Indigenous headings project. Please see TS Wiki.</a:t>
            </a:r>
            <a:endParaRPr sz="2400" dirty="0">
              <a:solidFill>
                <a:srgbClr val="F3F3F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a:off x="838986" y="458025"/>
            <a:ext cx="7917114"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HPL Workflow: </a:t>
            </a:r>
            <a:endParaRPr dirty="0"/>
          </a:p>
        </p:txBody>
      </p:sp>
      <p:sp>
        <p:nvSpPr>
          <p:cNvPr id="226" name="Google Shape;226;p41"/>
          <p:cNvSpPr txBox="1">
            <a:spLocks noGrp="1"/>
          </p:cNvSpPr>
          <p:nvPr>
            <p:ph type="body" idx="1"/>
          </p:nvPr>
        </p:nvSpPr>
        <p:spPr>
          <a:xfrm>
            <a:off x="838986" y="1489824"/>
            <a:ext cx="7917114"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Edit Authority record</a:t>
            </a:r>
            <a:endParaRPr dirty="0"/>
          </a:p>
          <a:p>
            <a:pPr marL="0" lvl="0" indent="0" algn="l" rtl="0">
              <a:spcBef>
                <a:spcPts val="1600"/>
              </a:spcBef>
              <a:spcAft>
                <a:spcPts val="0"/>
              </a:spcAft>
              <a:buNone/>
            </a:pPr>
            <a:r>
              <a:rPr lang="en" dirty="0"/>
              <a:t>Cut and paste note</a:t>
            </a:r>
            <a:endParaRPr dirty="0"/>
          </a:p>
          <a:p>
            <a:pPr marL="0" lvl="0" indent="0" algn="l" rtl="0">
              <a:spcBef>
                <a:spcPts val="1600"/>
              </a:spcBef>
              <a:spcAft>
                <a:spcPts val="0"/>
              </a:spcAft>
              <a:buNone/>
            </a:pPr>
            <a:r>
              <a:rPr lang="en" dirty="0"/>
              <a:t>Change MARC authority fields in the original LOC headings</a:t>
            </a:r>
            <a:endParaRPr dirty="0"/>
          </a:p>
          <a:p>
            <a:pPr marL="0" lvl="0" indent="0" algn="l" rtl="0">
              <a:spcBef>
                <a:spcPts val="1600"/>
              </a:spcBef>
              <a:spcAft>
                <a:spcPts val="0"/>
              </a:spcAft>
              <a:buNone/>
            </a:pPr>
            <a:r>
              <a:rPr lang="en" dirty="0"/>
              <a:t>Authority module will update the new 1XX field on the MARC record’s SH</a:t>
            </a:r>
            <a:endParaRPr dirty="0"/>
          </a:p>
          <a:p>
            <a:pPr marL="0" lvl="0" indent="0" algn="l" rtl="0">
              <a:spcBef>
                <a:spcPts val="1600"/>
              </a:spcBef>
              <a:spcAft>
                <a:spcPts val="0"/>
              </a:spcAft>
              <a:buNone/>
            </a:pPr>
            <a:r>
              <a:rPr lang="en" dirty="0"/>
              <a:t>Keep change spreadsheet updated with deployed headings - on TS Wiki</a:t>
            </a: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13659" y="639456"/>
            <a:ext cx="80186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Discussion Topics</a:t>
            </a:r>
            <a:endParaRPr dirty="0"/>
          </a:p>
        </p:txBody>
      </p:sp>
      <p:sp>
        <p:nvSpPr>
          <p:cNvPr id="76" name="Google Shape;76;p15"/>
          <p:cNvSpPr txBox="1">
            <a:spLocks noGrp="1"/>
          </p:cNvSpPr>
          <p:nvPr>
            <p:ph type="body" idx="1"/>
          </p:nvPr>
        </p:nvSpPr>
        <p:spPr>
          <a:xfrm>
            <a:off x="813660" y="1343700"/>
            <a:ext cx="8018639" cy="3473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t>Why Do It?</a:t>
            </a:r>
            <a:endParaRPr dirty="0"/>
          </a:p>
          <a:p>
            <a:pPr marL="0" lvl="0" indent="0" algn="l" rtl="0">
              <a:lnSpc>
                <a:spcPct val="150000"/>
              </a:lnSpc>
              <a:spcBef>
                <a:spcPts val="0"/>
              </a:spcBef>
              <a:spcAft>
                <a:spcPts val="0"/>
              </a:spcAft>
              <a:buNone/>
            </a:pPr>
            <a:r>
              <a:rPr lang="en" dirty="0"/>
              <a:t>Getting Buy-In</a:t>
            </a:r>
            <a:endParaRPr dirty="0"/>
          </a:p>
          <a:p>
            <a:pPr marL="0" lvl="0" indent="0" algn="l" rtl="0">
              <a:lnSpc>
                <a:spcPct val="150000"/>
              </a:lnSpc>
              <a:spcBef>
                <a:spcPts val="0"/>
              </a:spcBef>
              <a:spcAft>
                <a:spcPts val="0"/>
              </a:spcAft>
              <a:buNone/>
            </a:pPr>
            <a:r>
              <a:rPr lang="en" dirty="0"/>
              <a:t>What Terminology to Use</a:t>
            </a:r>
            <a:endParaRPr dirty="0"/>
          </a:p>
          <a:p>
            <a:pPr marL="0" lvl="0" indent="0" algn="l" rtl="0">
              <a:lnSpc>
                <a:spcPct val="150000"/>
              </a:lnSpc>
              <a:spcBef>
                <a:spcPts val="0"/>
              </a:spcBef>
              <a:spcAft>
                <a:spcPts val="0"/>
              </a:spcAft>
              <a:buNone/>
            </a:pPr>
            <a:r>
              <a:rPr lang="en" dirty="0"/>
              <a:t>Workflows for Existing Collections</a:t>
            </a:r>
            <a:endParaRPr dirty="0"/>
          </a:p>
          <a:p>
            <a:pPr marL="0" lvl="0" indent="0" algn="l" rtl="0">
              <a:lnSpc>
                <a:spcPct val="150000"/>
              </a:lnSpc>
              <a:spcBef>
                <a:spcPts val="0"/>
              </a:spcBef>
              <a:spcAft>
                <a:spcPts val="0"/>
              </a:spcAft>
              <a:buNone/>
            </a:pPr>
            <a:r>
              <a:rPr lang="en" dirty="0"/>
              <a:t>Working with New Material</a:t>
            </a:r>
            <a:endParaRPr dirty="0"/>
          </a:p>
          <a:p>
            <a:pPr marL="0" lvl="0" indent="0" algn="l" rtl="0">
              <a:lnSpc>
                <a:spcPct val="150000"/>
              </a:lnSpc>
              <a:spcBef>
                <a:spcPts val="0"/>
              </a:spcBef>
              <a:spcAft>
                <a:spcPts val="0"/>
              </a:spcAft>
              <a:buNone/>
            </a:pPr>
            <a:r>
              <a:rPr lang="en" dirty="0"/>
              <a:t>Keeping Up-to-Date with Changes</a:t>
            </a:r>
            <a:endParaRPr dirty="0"/>
          </a:p>
          <a:p>
            <a:pPr marL="0" lvl="0" indent="0" algn="l" rtl="0">
              <a:lnSpc>
                <a:spcPct val="150000"/>
              </a:lnSpc>
              <a:spcBef>
                <a:spcPts val="0"/>
              </a:spcBef>
              <a:spcAft>
                <a:spcPts val="0"/>
              </a:spcAft>
              <a:buNone/>
            </a:pPr>
            <a:r>
              <a:rPr lang="en" dirty="0"/>
              <a:t>Resources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2"/>
          <p:cNvPicPr preferRelativeResize="0"/>
          <p:nvPr/>
        </p:nvPicPr>
        <p:blipFill>
          <a:blip r:embed="rId3">
            <a:alphaModFix/>
          </a:blip>
          <a:stretch>
            <a:fillRect/>
          </a:stretch>
        </p:blipFill>
        <p:spPr>
          <a:xfrm>
            <a:off x="152400" y="412688"/>
            <a:ext cx="8839200" cy="43181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3"/>
          <p:cNvPicPr preferRelativeResize="0"/>
          <p:nvPr/>
        </p:nvPicPr>
        <p:blipFill>
          <a:blip r:embed="rId3">
            <a:alphaModFix/>
          </a:blip>
          <a:stretch>
            <a:fillRect/>
          </a:stretch>
        </p:blipFill>
        <p:spPr>
          <a:xfrm>
            <a:off x="475875" y="152400"/>
            <a:ext cx="8192253" cy="4838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body" idx="1"/>
          </p:nvPr>
        </p:nvSpPr>
        <p:spPr>
          <a:xfrm>
            <a:off x="1461263" y="4420325"/>
            <a:ext cx="59988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HPL’s PAC Display - Search: INDIANS </a:t>
            </a:r>
            <a:endParaRPr/>
          </a:p>
        </p:txBody>
      </p:sp>
      <p:pic>
        <p:nvPicPr>
          <p:cNvPr id="242" name="Google Shape;242;p44"/>
          <p:cNvPicPr preferRelativeResize="0"/>
          <p:nvPr/>
        </p:nvPicPr>
        <p:blipFill>
          <a:blip r:embed="rId3">
            <a:alphaModFix/>
          </a:blip>
          <a:stretch>
            <a:fillRect/>
          </a:stretch>
        </p:blipFill>
        <p:spPr>
          <a:xfrm>
            <a:off x="821639" y="172550"/>
            <a:ext cx="7278075" cy="4322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5"/>
          <p:cNvPicPr preferRelativeResize="0"/>
          <p:nvPr/>
        </p:nvPicPr>
        <p:blipFill>
          <a:blip r:embed="rId3">
            <a:alphaModFix/>
          </a:blip>
          <a:stretch>
            <a:fillRect/>
          </a:stretch>
        </p:blipFill>
        <p:spPr>
          <a:xfrm>
            <a:off x="185775" y="202475"/>
            <a:ext cx="5262250" cy="3694875"/>
          </a:xfrm>
          <a:prstGeom prst="rect">
            <a:avLst/>
          </a:prstGeom>
          <a:noFill/>
          <a:ln>
            <a:noFill/>
          </a:ln>
        </p:spPr>
      </p:pic>
      <p:pic>
        <p:nvPicPr>
          <p:cNvPr id="248" name="Google Shape;248;p45"/>
          <p:cNvPicPr preferRelativeResize="0"/>
          <p:nvPr/>
        </p:nvPicPr>
        <p:blipFill>
          <a:blip r:embed="rId4">
            <a:alphaModFix/>
          </a:blip>
          <a:stretch>
            <a:fillRect/>
          </a:stretch>
        </p:blipFill>
        <p:spPr>
          <a:xfrm>
            <a:off x="3472950" y="319276"/>
            <a:ext cx="5120426" cy="47125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810704" y="458025"/>
            <a:ext cx="794539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GVPL Headings</a:t>
            </a:r>
            <a:endParaRPr dirty="0"/>
          </a:p>
        </p:txBody>
      </p:sp>
      <p:sp>
        <p:nvSpPr>
          <p:cNvPr id="254" name="Google Shape;254;p46"/>
          <p:cNvSpPr txBox="1">
            <a:spLocks noGrp="1"/>
          </p:cNvSpPr>
          <p:nvPr>
            <p:ph type="body" idx="1"/>
          </p:nvPr>
        </p:nvSpPr>
        <p:spPr>
          <a:xfrm>
            <a:off x="810704" y="1489824"/>
            <a:ext cx="7945396"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GVPL created set of subject headings based off work from Xwi7xwa Library, MAIN, NIKLA, independent research</a:t>
            </a:r>
            <a:endParaRPr dirty="0"/>
          </a:p>
          <a:p>
            <a:pPr marL="0" lvl="0" indent="0" algn="l" rtl="0">
              <a:spcBef>
                <a:spcPts val="1600"/>
              </a:spcBef>
              <a:spcAft>
                <a:spcPts val="0"/>
              </a:spcAft>
              <a:buNone/>
            </a:pPr>
            <a:r>
              <a:rPr lang="en" dirty="0"/>
              <a:t>New terms for all relevant LCSH and CSH headings</a:t>
            </a:r>
            <a:endParaRPr dirty="0"/>
          </a:p>
          <a:p>
            <a:pPr marL="0" lvl="0" indent="0" algn="l" rtl="0">
              <a:spcBef>
                <a:spcPts val="1600"/>
              </a:spcBef>
              <a:spcAft>
                <a:spcPts val="0"/>
              </a:spcAft>
              <a:buNone/>
            </a:pPr>
            <a:r>
              <a:rPr lang="en" dirty="0"/>
              <a:t>Using First Nations for peoples in Canada, Indigenous for peoples outside Canada plus First Nations, Métis, Inuit collectively</a:t>
            </a:r>
            <a:endParaRPr dirty="0"/>
          </a:p>
          <a:p>
            <a:pPr marL="0" lvl="0" indent="0" algn="l" rtl="0">
              <a:spcBef>
                <a:spcPts val="1600"/>
              </a:spcBef>
              <a:spcAft>
                <a:spcPts val="1600"/>
              </a:spcAft>
              <a:buNone/>
            </a:pPr>
            <a:r>
              <a:rPr lang="en" dirty="0"/>
              <a:t>Use preferred names and remove “Indian” from name, i.e. Nootka Indians became Nuu-chah-nulth</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7"/>
          <p:cNvPicPr preferRelativeResize="0"/>
          <p:nvPr/>
        </p:nvPicPr>
        <p:blipFill>
          <a:blip r:embed="rId3">
            <a:alphaModFix/>
          </a:blip>
          <a:stretch>
            <a:fillRect/>
          </a:stretch>
        </p:blipFill>
        <p:spPr>
          <a:xfrm>
            <a:off x="1344525" y="152400"/>
            <a:ext cx="6746703" cy="4838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782424" y="458025"/>
            <a:ext cx="797367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GVPL workflow</a:t>
            </a:r>
            <a:endParaRPr dirty="0"/>
          </a:p>
        </p:txBody>
      </p:sp>
      <p:sp>
        <p:nvSpPr>
          <p:cNvPr id="265" name="Google Shape;265;p48"/>
          <p:cNvSpPr txBox="1">
            <a:spLocks noGrp="1"/>
          </p:cNvSpPr>
          <p:nvPr>
            <p:ph type="body" idx="1"/>
          </p:nvPr>
        </p:nvSpPr>
        <p:spPr>
          <a:xfrm>
            <a:off x="782424" y="1489824"/>
            <a:ext cx="7973676"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Started by creating complete list of terms</a:t>
            </a:r>
            <a:endParaRPr dirty="0"/>
          </a:p>
          <a:p>
            <a:pPr marL="0" lvl="0" indent="0" algn="l" rtl="0">
              <a:spcBef>
                <a:spcPts val="1600"/>
              </a:spcBef>
              <a:spcAft>
                <a:spcPts val="0"/>
              </a:spcAft>
              <a:buNone/>
            </a:pPr>
            <a:r>
              <a:rPr lang="en" dirty="0"/>
              <a:t>Recommendation: start small!</a:t>
            </a:r>
            <a:endParaRPr dirty="0"/>
          </a:p>
          <a:p>
            <a:pPr marL="0" lvl="0" indent="0" algn="l" rtl="0">
              <a:spcBef>
                <a:spcPts val="1600"/>
              </a:spcBef>
              <a:spcAft>
                <a:spcPts val="0"/>
              </a:spcAft>
              <a:buNone/>
            </a:pPr>
            <a:r>
              <a:rPr lang="en" dirty="0"/>
              <a:t>Search each term in bibliographic database - terms not in catalogue went into separate tab for potential later use</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9"/>
          <p:cNvSpPr txBox="1">
            <a:spLocks noGrp="1"/>
          </p:cNvSpPr>
          <p:nvPr>
            <p:ph type="title"/>
          </p:nvPr>
        </p:nvSpPr>
        <p:spPr>
          <a:xfrm>
            <a:off x="810704" y="458025"/>
            <a:ext cx="7945395"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GVPL workflow</a:t>
            </a:r>
            <a:endParaRPr dirty="0"/>
          </a:p>
        </p:txBody>
      </p:sp>
      <p:sp>
        <p:nvSpPr>
          <p:cNvPr id="271" name="Google Shape;271;p49"/>
          <p:cNvSpPr txBox="1">
            <a:spLocks noGrp="1"/>
          </p:cNvSpPr>
          <p:nvPr>
            <p:ph type="body" idx="1"/>
          </p:nvPr>
        </p:nvSpPr>
        <p:spPr>
          <a:xfrm>
            <a:off x="810704" y="1310715"/>
            <a:ext cx="7945396"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Search for authority record</a:t>
            </a:r>
            <a:endParaRPr dirty="0"/>
          </a:p>
          <a:p>
            <a:pPr marL="457200" lvl="0" indent="-342900" algn="l" rtl="0">
              <a:spcBef>
                <a:spcPts val="0"/>
              </a:spcBef>
              <a:spcAft>
                <a:spcPts val="0"/>
              </a:spcAft>
              <a:buSzPts val="1800"/>
              <a:buChar char="●"/>
            </a:pPr>
            <a:r>
              <a:rPr lang="en" dirty="0"/>
              <a:t>If authority record, edit as needed</a:t>
            </a:r>
            <a:endParaRPr dirty="0"/>
          </a:p>
          <a:p>
            <a:pPr marL="457200" lvl="0" indent="-342900" algn="l" rtl="0">
              <a:spcBef>
                <a:spcPts val="0"/>
              </a:spcBef>
              <a:spcAft>
                <a:spcPts val="0"/>
              </a:spcAft>
              <a:buSzPts val="1800"/>
              <a:buChar char="●"/>
            </a:pPr>
            <a:r>
              <a:rPr lang="en" dirty="0"/>
              <a:t>If no authority record, import and edit or copy and create</a:t>
            </a:r>
            <a:endParaRPr dirty="0"/>
          </a:p>
          <a:p>
            <a:pPr marL="0" lvl="0" indent="0" algn="l" rtl="0">
              <a:spcBef>
                <a:spcPts val="1600"/>
              </a:spcBef>
              <a:spcAft>
                <a:spcPts val="0"/>
              </a:spcAft>
              <a:buNone/>
            </a:pPr>
            <a:r>
              <a:rPr lang="en" dirty="0"/>
              <a:t>Added additional 450 fields and 667 non-public notes/680 public notes as needed</a:t>
            </a:r>
            <a:endParaRPr dirty="0"/>
          </a:p>
          <a:p>
            <a:pPr marL="0" lvl="0" indent="0" algn="l" rtl="0">
              <a:spcBef>
                <a:spcPts val="1600"/>
              </a:spcBef>
              <a:spcAft>
                <a:spcPts val="0"/>
              </a:spcAft>
              <a:buNone/>
            </a:pPr>
            <a:r>
              <a:rPr lang="en" dirty="0"/>
              <a:t>Change bib either globally or manually</a:t>
            </a:r>
            <a:endParaRPr dirty="0"/>
          </a:p>
          <a:p>
            <a:pPr marL="0" lvl="0" indent="0" algn="l" rtl="0">
              <a:spcBef>
                <a:spcPts val="1600"/>
              </a:spcBef>
              <a:spcAft>
                <a:spcPts val="0"/>
              </a:spcAft>
              <a:buNone/>
            </a:pPr>
            <a:r>
              <a:rPr lang="en" dirty="0"/>
              <a:t>Must edit 2nd indicator</a:t>
            </a:r>
            <a:endParaRPr dirty="0"/>
          </a:p>
          <a:p>
            <a:pPr marL="0" lvl="0" indent="0" algn="l" rtl="0">
              <a:spcBef>
                <a:spcPts val="1600"/>
              </a:spcBef>
              <a:spcAft>
                <a:spcPts val="0"/>
              </a:spcAft>
              <a:buNone/>
            </a:pPr>
            <a:r>
              <a:rPr lang="en" dirty="0"/>
              <a:t>Update spreadsheet and staff page with changed terms</a:t>
            </a:r>
            <a:endParaRPr dirty="0"/>
          </a:p>
          <a:p>
            <a:pPr marL="0" lvl="0" indent="0" algn="l" rtl="0">
              <a:spcBef>
                <a:spcPts val="1600"/>
              </a:spcBef>
              <a:spcAft>
                <a:spcPts val="16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a:spLocks noGrp="1"/>
          </p:cNvSpPr>
          <p:nvPr>
            <p:ph type="body" idx="1"/>
          </p:nvPr>
        </p:nvSpPr>
        <p:spPr>
          <a:xfrm>
            <a:off x="1845600" y="42777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GVPL edited authority record</a:t>
            </a:r>
            <a:endParaRPr/>
          </a:p>
        </p:txBody>
      </p:sp>
      <p:pic>
        <p:nvPicPr>
          <p:cNvPr id="277" name="Google Shape;277;p50"/>
          <p:cNvPicPr preferRelativeResize="0"/>
          <p:nvPr/>
        </p:nvPicPr>
        <p:blipFill>
          <a:blip r:embed="rId3">
            <a:alphaModFix/>
          </a:blip>
          <a:stretch>
            <a:fillRect/>
          </a:stretch>
        </p:blipFill>
        <p:spPr>
          <a:xfrm>
            <a:off x="419100" y="581950"/>
            <a:ext cx="8305800" cy="3390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body" idx="1"/>
          </p:nvPr>
        </p:nvSpPr>
        <p:spPr>
          <a:xfrm>
            <a:off x="772996" y="1489824"/>
            <a:ext cx="7983103"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dirty="0"/>
          </a:p>
          <a:p>
            <a:pPr marL="0" lvl="0" indent="0" algn="l" rtl="0">
              <a:spcBef>
                <a:spcPts val="1600"/>
              </a:spcBef>
              <a:spcAft>
                <a:spcPts val="0"/>
              </a:spcAft>
              <a:buNone/>
            </a:pPr>
            <a:r>
              <a:rPr lang="en" sz="2400" dirty="0"/>
              <a:t>667  Local subject heading May 3/18 RR</a:t>
            </a:r>
            <a:endParaRPr sz="2400" dirty="0"/>
          </a:p>
          <a:p>
            <a:pPr marL="0" lvl="0" indent="0" algn="l" rtl="0">
              <a:spcBef>
                <a:spcPts val="1600"/>
              </a:spcBef>
              <a:spcAft>
                <a:spcPts val="1600"/>
              </a:spcAft>
              <a:buNone/>
            </a:pPr>
            <a:r>
              <a:rPr lang="en" sz="2400" dirty="0"/>
              <a:t>667  Can replace |zNorth America with individual countries, regions, provinces or states in North America</a:t>
            </a:r>
            <a:endParaRPr sz="2400" dirty="0"/>
          </a:p>
        </p:txBody>
      </p:sp>
      <p:sp>
        <p:nvSpPr>
          <p:cNvPr id="283" name="Google Shape;283;p51"/>
          <p:cNvSpPr txBox="1">
            <a:spLocks noGrp="1"/>
          </p:cNvSpPr>
          <p:nvPr>
            <p:ph type="title"/>
          </p:nvPr>
        </p:nvSpPr>
        <p:spPr>
          <a:xfrm>
            <a:off x="772998" y="458025"/>
            <a:ext cx="798310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GVPL authority notes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WHY DO THIS?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WORKING WITH NEW MATERIAL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791852" y="458025"/>
            <a:ext cx="7964248"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Workflow for new materials</a:t>
            </a:r>
            <a:endParaRPr dirty="0"/>
          </a:p>
        </p:txBody>
      </p:sp>
      <p:sp>
        <p:nvSpPr>
          <p:cNvPr id="294" name="Google Shape;294;p53"/>
          <p:cNvSpPr txBox="1">
            <a:spLocks noGrp="1"/>
          </p:cNvSpPr>
          <p:nvPr>
            <p:ph type="body" idx="1"/>
          </p:nvPr>
        </p:nvSpPr>
        <p:spPr>
          <a:xfrm>
            <a:off x="791851" y="1282434"/>
            <a:ext cx="7964249"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Doing in house:</a:t>
            </a:r>
            <a:endParaRPr dirty="0"/>
          </a:p>
          <a:p>
            <a:pPr marL="457200" lvl="0" indent="-342900" algn="l" rtl="0">
              <a:lnSpc>
                <a:spcPct val="200000"/>
              </a:lnSpc>
              <a:spcBef>
                <a:spcPts val="1600"/>
              </a:spcBef>
              <a:spcAft>
                <a:spcPts val="0"/>
              </a:spcAft>
              <a:buSzPts val="1800"/>
              <a:buChar char="●"/>
            </a:pPr>
            <a:r>
              <a:rPr lang="en" dirty="0"/>
              <a:t>Depends on size of library and size of department</a:t>
            </a:r>
            <a:endParaRPr dirty="0"/>
          </a:p>
          <a:p>
            <a:pPr marL="457200" lvl="0" indent="-342900" algn="l" rtl="0">
              <a:lnSpc>
                <a:spcPct val="200000"/>
              </a:lnSpc>
              <a:spcBef>
                <a:spcPts val="0"/>
              </a:spcBef>
              <a:spcAft>
                <a:spcPts val="0"/>
              </a:spcAft>
              <a:buSzPts val="1800"/>
              <a:buChar char="●"/>
            </a:pPr>
            <a:r>
              <a:rPr lang="en" dirty="0"/>
              <a:t>Options:</a:t>
            </a:r>
            <a:endParaRPr dirty="0"/>
          </a:p>
          <a:p>
            <a:pPr marL="914400" lvl="1" indent="-317500" algn="l" rtl="0">
              <a:lnSpc>
                <a:spcPct val="200000"/>
              </a:lnSpc>
              <a:spcBef>
                <a:spcPts val="0"/>
              </a:spcBef>
              <a:spcAft>
                <a:spcPts val="0"/>
              </a:spcAft>
              <a:buSzPts val="1400"/>
              <a:buChar char="○"/>
            </a:pPr>
            <a:r>
              <a:rPr lang="en" dirty="0"/>
              <a:t>Change at time of loading or importing records</a:t>
            </a:r>
            <a:endParaRPr dirty="0"/>
          </a:p>
          <a:p>
            <a:pPr marL="914400" lvl="1" indent="-317500" algn="l" rtl="0">
              <a:lnSpc>
                <a:spcPct val="200000"/>
              </a:lnSpc>
              <a:spcBef>
                <a:spcPts val="0"/>
              </a:spcBef>
              <a:spcAft>
                <a:spcPts val="0"/>
              </a:spcAft>
              <a:buSzPts val="1400"/>
              <a:buChar char="○"/>
            </a:pPr>
            <a:r>
              <a:rPr lang="en" dirty="0"/>
              <a:t>Mass edits</a:t>
            </a:r>
            <a:endParaRPr dirty="0"/>
          </a:p>
          <a:p>
            <a:pPr marL="914400" lvl="1" indent="-317500" algn="l" rtl="0">
              <a:lnSpc>
                <a:spcPct val="200000"/>
              </a:lnSpc>
              <a:spcBef>
                <a:spcPts val="0"/>
              </a:spcBef>
              <a:spcAft>
                <a:spcPts val="0"/>
              </a:spcAft>
              <a:buSzPts val="1400"/>
              <a:buChar char="○"/>
            </a:pPr>
            <a:r>
              <a:rPr lang="en" dirty="0"/>
              <a:t>Edit individually</a:t>
            </a:r>
            <a:endParaRPr dirty="0"/>
          </a:p>
          <a:p>
            <a:pPr marL="457200" lvl="0" indent="-342900" algn="l" rtl="0">
              <a:lnSpc>
                <a:spcPct val="200000"/>
              </a:lnSpc>
              <a:spcBef>
                <a:spcPts val="0"/>
              </a:spcBef>
              <a:spcAft>
                <a:spcPts val="0"/>
              </a:spcAft>
              <a:buSzPts val="1800"/>
              <a:buChar char="●"/>
            </a:pPr>
            <a:r>
              <a:rPr lang="en" dirty="0"/>
              <a:t>What is available in your ILS?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4"/>
          <p:cNvSpPr txBox="1">
            <a:spLocks noGrp="1"/>
          </p:cNvSpPr>
          <p:nvPr>
            <p:ph type="title"/>
          </p:nvPr>
        </p:nvSpPr>
        <p:spPr>
          <a:xfrm>
            <a:off x="801278" y="458025"/>
            <a:ext cx="795482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Workflow for new materials</a:t>
            </a:r>
            <a:endParaRPr dirty="0"/>
          </a:p>
        </p:txBody>
      </p:sp>
      <p:sp>
        <p:nvSpPr>
          <p:cNvPr id="300" name="Google Shape;300;p54"/>
          <p:cNvSpPr txBox="1">
            <a:spLocks noGrp="1"/>
          </p:cNvSpPr>
          <p:nvPr>
            <p:ph type="body" idx="1"/>
          </p:nvPr>
        </p:nvSpPr>
        <p:spPr>
          <a:xfrm>
            <a:off x="801278" y="1225874"/>
            <a:ext cx="7954822"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GVPL example:</a:t>
            </a:r>
            <a:endParaRPr dirty="0"/>
          </a:p>
          <a:p>
            <a:pPr marL="457200" lvl="0" indent="-342900" algn="l" rtl="0">
              <a:spcBef>
                <a:spcPts val="1600"/>
              </a:spcBef>
              <a:spcAft>
                <a:spcPts val="0"/>
              </a:spcAft>
              <a:buSzPts val="1800"/>
              <a:buChar char="●"/>
            </a:pPr>
            <a:r>
              <a:rPr lang="en" dirty="0"/>
              <a:t>Staff doing copy cataloguing refer to Excel document to find approved alternatives for obvious terms</a:t>
            </a:r>
            <a:endParaRPr dirty="0"/>
          </a:p>
          <a:p>
            <a:pPr marL="457200" lvl="0" indent="-342900" algn="l" rtl="0">
              <a:spcBef>
                <a:spcPts val="1000"/>
              </a:spcBef>
              <a:spcAft>
                <a:spcPts val="0"/>
              </a:spcAft>
              <a:buSzPts val="1800"/>
              <a:buChar char="●"/>
            </a:pPr>
            <a:r>
              <a:rPr lang="en" dirty="0"/>
              <a:t>Pass to Senior Cataloguer if questions or terms not found</a:t>
            </a:r>
            <a:endParaRPr dirty="0"/>
          </a:p>
          <a:p>
            <a:pPr marL="457200" lvl="0" indent="-342900" algn="l" rtl="0">
              <a:spcBef>
                <a:spcPts val="1000"/>
              </a:spcBef>
              <a:spcAft>
                <a:spcPts val="0"/>
              </a:spcAft>
              <a:buSzPts val="1800"/>
              <a:buChar char="●"/>
            </a:pPr>
            <a:r>
              <a:rPr lang="en" dirty="0"/>
              <a:t>Weekly report of unauthorized headings</a:t>
            </a:r>
            <a:endParaRPr dirty="0"/>
          </a:p>
          <a:p>
            <a:pPr marL="914400" lvl="1" indent="-317500" algn="l" rtl="0">
              <a:spcBef>
                <a:spcPts val="1000"/>
              </a:spcBef>
              <a:spcAft>
                <a:spcPts val="0"/>
              </a:spcAft>
              <a:buSzPts val="1400"/>
              <a:buChar char="○"/>
            </a:pPr>
            <a:r>
              <a:rPr lang="en" dirty="0"/>
              <a:t>Headings in files imported from vendors</a:t>
            </a:r>
            <a:endParaRPr dirty="0"/>
          </a:p>
          <a:p>
            <a:pPr marL="914400" lvl="1" indent="-317500" algn="l" rtl="0">
              <a:spcBef>
                <a:spcPts val="1000"/>
              </a:spcBef>
              <a:spcAft>
                <a:spcPts val="0"/>
              </a:spcAft>
              <a:buSzPts val="1400"/>
              <a:buChar char="○"/>
            </a:pPr>
            <a:r>
              <a:rPr lang="en" dirty="0"/>
              <a:t>Anything missed by staff</a:t>
            </a:r>
            <a:endParaRPr dirty="0"/>
          </a:p>
          <a:p>
            <a:pPr marL="457200" lvl="0" indent="-342900" algn="l" rtl="0">
              <a:spcBef>
                <a:spcPts val="1000"/>
              </a:spcBef>
              <a:spcAft>
                <a:spcPts val="0"/>
              </a:spcAft>
              <a:buSzPts val="1800"/>
              <a:buChar char="●"/>
            </a:pPr>
            <a:r>
              <a:rPr lang="en" dirty="0"/>
              <a:t>Works for medium sized library with senior cataloguing position</a:t>
            </a:r>
            <a:endParaRPr dirty="0"/>
          </a:p>
          <a:p>
            <a:pPr marL="0" lvl="0" indent="0" algn="l" rtl="0">
              <a:spcBef>
                <a:spcPts val="1000"/>
              </a:spcBef>
              <a:spcAft>
                <a:spcPts val="160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5"/>
          <p:cNvSpPr txBox="1">
            <a:spLocks noGrp="1"/>
          </p:cNvSpPr>
          <p:nvPr>
            <p:ph type="title"/>
          </p:nvPr>
        </p:nvSpPr>
        <p:spPr>
          <a:xfrm>
            <a:off x="763570" y="458025"/>
            <a:ext cx="7992529"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Workflow for new materials</a:t>
            </a:r>
            <a:endParaRPr dirty="0"/>
          </a:p>
        </p:txBody>
      </p:sp>
      <p:sp>
        <p:nvSpPr>
          <p:cNvPr id="306" name="Google Shape;306;p55"/>
          <p:cNvSpPr txBox="1">
            <a:spLocks noGrp="1"/>
          </p:cNvSpPr>
          <p:nvPr>
            <p:ph type="body" idx="1"/>
          </p:nvPr>
        </p:nvSpPr>
        <p:spPr>
          <a:xfrm>
            <a:off x="763570" y="1310715"/>
            <a:ext cx="799253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Materials catalogued by library vendors</a:t>
            </a:r>
            <a:endParaRPr dirty="0"/>
          </a:p>
          <a:p>
            <a:pPr marL="457200" lvl="0" indent="-342900" algn="l" rtl="0">
              <a:spcBef>
                <a:spcPts val="1600"/>
              </a:spcBef>
              <a:spcAft>
                <a:spcPts val="0"/>
              </a:spcAft>
              <a:buSzPts val="1800"/>
              <a:buChar char="●"/>
            </a:pPr>
            <a:r>
              <a:rPr lang="en" dirty="0"/>
              <a:t>Can be done!</a:t>
            </a:r>
            <a:endParaRPr dirty="0"/>
          </a:p>
          <a:p>
            <a:pPr marL="457200" lvl="0" indent="-342900" algn="l" rtl="0">
              <a:spcBef>
                <a:spcPts val="0"/>
              </a:spcBef>
              <a:spcAft>
                <a:spcPts val="0"/>
              </a:spcAft>
              <a:buSzPts val="1800"/>
              <a:buChar char="●"/>
            </a:pPr>
            <a:r>
              <a:rPr lang="en" dirty="0"/>
              <a:t>Ask about providing list of alternate headings</a:t>
            </a:r>
            <a:endParaRPr dirty="0"/>
          </a:p>
          <a:p>
            <a:pPr marL="457200" lvl="0" indent="-342900" algn="l" rtl="0">
              <a:spcBef>
                <a:spcPts val="0"/>
              </a:spcBef>
              <a:spcAft>
                <a:spcPts val="0"/>
              </a:spcAft>
              <a:buSzPts val="1800"/>
              <a:buChar char="●"/>
            </a:pPr>
            <a:r>
              <a:rPr lang="en" dirty="0"/>
              <a:t>Some vendors have sets of alternate headings available</a:t>
            </a:r>
            <a:endParaRPr dirty="0"/>
          </a:p>
          <a:p>
            <a:pPr marL="0" lvl="0" indent="0" algn="l" rtl="0">
              <a:spcBef>
                <a:spcPts val="1600"/>
              </a:spcBef>
              <a:spcAft>
                <a:spcPts val="0"/>
              </a:spcAft>
              <a:buNone/>
            </a:pPr>
            <a:r>
              <a:rPr lang="en" dirty="0"/>
              <a:t>Authority control vendors </a:t>
            </a:r>
            <a:endParaRPr dirty="0"/>
          </a:p>
          <a:p>
            <a:pPr marL="457200" lvl="0" indent="-342900" algn="l" rtl="0">
              <a:spcBef>
                <a:spcPts val="1600"/>
              </a:spcBef>
              <a:spcAft>
                <a:spcPts val="0"/>
              </a:spcAft>
              <a:buSzPts val="1800"/>
              <a:buChar char="●"/>
            </a:pPr>
            <a:r>
              <a:rPr lang="en" dirty="0"/>
              <a:t>Can work with local authority headings</a:t>
            </a:r>
            <a:endParaRPr dirty="0"/>
          </a:p>
          <a:p>
            <a:pPr marL="457200" lvl="0" indent="-342900" algn="l" rtl="0">
              <a:spcBef>
                <a:spcPts val="0"/>
              </a:spcBef>
              <a:spcAft>
                <a:spcPts val="0"/>
              </a:spcAft>
              <a:buSzPts val="1800"/>
              <a:buChar char="●"/>
            </a:pPr>
            <a:r>
              <a:rPr lang="en" dirty="0"/>
              <a:t>Can require careful creation of authorities and use in bibliographic records</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311700" y="731200"/>
            <a:ext cx="8520600" cy="171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KEEPING UP-TO-DATE </a:t>
            </a:r>
            <a:endParaRPr/>
          </a:p>
          <a:p>
            <a:pPr marL="0" lvl="0" indent="0" algn="ctr" rtl="0">
              <a:spcBef>
                <a:spcPts val="0"/>
              </a:spcBef>
              <a:spcAft>
                <a:spcPts val="0"/>
              </a:spcAft>
              <a:buNone/>
            </a:pPr>
            <a:r>
              <a:rPr lang="en"/>
              <a:t>WITH CHANGES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7"/>
          <p:cNvSpPr txBox="1">
            <a:spLocks noGrp="1"/>
          </p:cNvSpPr>
          <p:nvPr>
            <p:ph type="title"/>
          </p:nvPr>
        </p:nvSpPr>
        <p:spPr>
          <a:xfrm>
            <a:off x="801278" y="458025"/>
            <a:ext cx="7954822"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Suggestions:</a:t>
            </a:r>
            <a:endParaRPr dirty="0"/>
          </a:p>
        </p:txBody>
      </p:sp>
      <p:sp>
        <p:nvSpPr>
          <p:cNvPr id="317" name="Google Shape;317;p57"/>
          <p:cNvSpPr txBox="1">
            <a:spLocks noGrp="1"/>
          </p:cNvSpPr>
          <p:nvPr>
            <p:ph type="body" idx="1"/>
          </p:nvPr>
        </p:nvSpPr>
        <p:spPr>
          <a:xfrm>
            <a:off x="801278" y="1489824"/>
            <a:ext cx="7878622"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Twitter: follow those who are doing work in this area or in cataloguing - NIKLA, CFLA, librarians on twitter</a:t>
            </a:r>
            <a:endParaRPr dirty="0"/>
          </a:p>
          <a:p>
            <a:pPr marL="0" lvl="0" indent="0" algn="l" rtl="0">
              <a:spcBef>
                <a:spcPts val="1600"/>
              </a:spcBef>
              <a:spcAft>
                <a:spcPts val="0"/>
              </a:spcAft>
              <a:buNone/>
            </a:pPr>
            <a:r>
              <a:rPr lang="en" dirty="0"/>
              <a:t>On FB: Troublesome Catalogers and Magical Metadata Fairies</a:t>
            </a:r>
            <a:endParaRPr dirty="0"/>
          </a:p>
          <a:p>
            <a:pPr marL="0" lvl="0" indent="0" algn="l" rtl="0">
              <a:spcBef>
                <a:spcPts val="1600"/>
              </a:spcBef>
              <a:spcAft>
                <a:spcPts val="0"/>
              </a:spcAft>
              <a:buNone/>
            </a:pPr>
            <a:r>
              <a:rPr lang="en" dirty="0"/>
              <a:t>Conference and Unconferences</a:t>
            </a:r>
            <a:endParaRPr dirty="0"/>
          </a:p>
          <a:p>
            <a:pPr marL="0" lvl="0" indent="0" algn="l" rtl="0">
              <a:spcBef>
                <a:spcPts val="1600"/>
              </a:spcBef>
              <a:spcAft>
                <a:spcPts val="0"/>
              </a:spcAft>
              <a:buNone/>
            </a:pPr>
            <a:r>
              <a:rPr lang="en" dirty="0"/>
              <a:t>Listservs</a:t>
            </a:r>
            <a:endParaRPr dirty="0"/>
          </a:p>
          <a:p>
            <a:pPr marL="0" lvl="0" indent="0" algn="l" rtl="0">
              <a:spcBef>
                <a:spcPts val="1600"/>
              </a:spcBef>
              <a:spcAft>
                <a:spcPts val="0"/>
              </a:spcAft>
              <a:buNone/>
            </a:pPr>
            <a:r>
              <a:rPr lang="en" dirty="0"/>
              <a:t>OCATS: https://groups.google.com/d/forum/ontcats</a:t>
            </a:r>
            <a:endParaRPr dirty="0"/>
          </a:p>
          <a:p>
            <a:pPr marL="0" lvl="0" indent="0" algn="l" rtl="0">
              <a:spcBef>
                <a:spcPts val="1600"/>
              </a:spcBef>
              <a:spcAft>
                <a:spcPts val="1600"/>
              </a:spcAft>
              <a:buNone/>
            </a:pPr>
            <a:r>
              <a:rPr lang="en" dirty="0"/>
              <a:t>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8"/>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9"/>
          <p:cNvSpPr txBox="1">
            <a:spLocks noGrp="1"/>
          </p:cNvSpPr>
          <p:nvPr>
            <p:ph type="body" idx="4294967295"/>
          </p:nvPr>
        </p:nvSpPr>
        <p:spPr>
          <a:xfrm>
            <a:off x="216816" y="456600"/>
            <a:ext cx="8615483" cy="44641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F3F3F3"/>
                </a:solidFill>
              </a:rPr>
              <a:t>GVPL (Greater Victoria Public Library) local indigenous headings: </a:t>
            </a:r>
            <a:r>
              <a:rPr lang="en" sz="1200" u="sng" dirty="0">
                <a:solidFill>
                  <a:srgbClr val="F3F3F3"/>
                </a:solidFill>
                <a:hlinkClick r:id="rId3"/>
              </a:rPr>
              <a:t>https://docs.google.com/spreadsheets/d/1qWWY5549qnS69_LpHEL7_XeiuyrX3onr58I4u3jrj5c/edit#gid=416984343</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200" dirty="0">
              <a:solidFill>
                <a:srgbClr val="F3F3F3"/>
              </a:solidFill>
            </a:endParaRPr>
          </a:p>
          <a:p>
            <a:pPr marL="0" lvl="0" indent="0" algn="l" rtl="0">
              <a:spcBef>
                <a:spcPts val="0"/>
              </a:spcBef>
              <a:spcAft>
                <a:spcPts val="0"/>
              </a:spcAft>
              <a:buNone/>
            </a:pPr>
            <a:r>
              <a:rPr lang="en" sz="1200" dirty="0">
                <a:solidFill>
                  <a:srgbClr val="F3F3F3"/>
                </a:solidFill>
              </a:rPr>
              <a:t>Xwi7xwa names for BC First Nations (updated Sept 2019): </a:t>
            </a:r>
            <a:r>
              <a:rPr lang="en" sz="1200" u="sng" dirty="0">
                <a:solidFill>
                  <a:srgbClr val="F3F3F3"/>
                </a:solidFill>
                <a:hlinkClick r:id="rId4"/>
              </a:rPr>
              <a:t>https://xwi7xwa-library-10nov2016.sites.olt.ubc.ca/files/2019/09/B.C.Names_.pdf</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200" dirty="0">
              <a:solidFill>
                <a:srgbClr val="F3F3F3"/>
              </a:solidFill>
            </a:endParaRPr>
          </a:p>
          <a:p>
            <a:pPr marL="0" lvl="0" indent="0" algn="l" rtl="0">
              <a:spcBef>
                <a:spcPts val="0"/>
              </a:spcBef>
              <a:spcAft>
                <a:spcPts val="0"/>
              </a:spcAft>
              <a:buClr>
                <a:schemeClr val="dk1"/>
              </a:buClr>
              <a:buSzPts val="1100"/>
              <a:buFont typeface="Arial"/>
              <a:buNone/>
            </a:pPr>
            <a:r>
              <a:rPr lang="en" sz="1200" dirty="0">
                <a:solidFill>
                  <a:srgbClr val="F3F3F3"/>
                </a:solidFill>
              </a:rPr>
              <a:t>Indigenous Librarianship @ UBC resources:</a:t>
            </a:r>
            <a:endParaRPr sz="1200" dirty="0">
              <a:solidFill>
                <a:srgbClr val="F3F3F3"/>
              </a:solidFill>
            </a:endParaRPr>
          </a:p>
          <a:p>
            <a:pPr marL="0" lvl="0" indent="0" algn="l" rtl="0">
              <a:spcBef>
                <a:spcPts val="0"/>
              </a:spcBef>
              <a:spcAft>
                <a:spcPts val="0"/>
              </a:spcAft>
              <a:buNone/>
            </a:pPr>
            <a:r>
              <a:rPr lang="en" sz="1200" u="sng" dirty="0">
                <a:solidFill>
                  <a:srgbClr val="F3F3F3"/>
                </a:solidFill>
                <a:hlinkClick r:id="rId5"/>
              </a:rPr>
              <a:t>http://guides.library.ubc.ca/c.php?g=307208&amp;p=2049510</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200" dirty="0">
              <a:solidFill>
                <a:srgbClr val="F3F3F3"/>
              </a:solidFill>
            </a:endParaRPr>
          </a:p>
          <a:p>
            <a:pPr marL="0" lvl="0" indent="0" algn="l" rtl="0">
              <a:spcBef>
                <a:spcPts val="0"/>
              </a:spcBef>
              <a:spcAft>
                <a:spcPts val="0"/>
              </a:spcAft>
              <a:buClr>
                <a:schemeClr val="dk1"/>
              </a:buClr>
              <a:buSzPts val="1100"/>
              <a:buFont typeface="Arial"/>
              <a:buNone/>
            </a:pPr>
            <a:r>
              <a:rPr lang="en" sz="1200" dirty="0">
                <a:solidFill>
                  <a:srgbClr val="F3F3F3"/>
                </a:solidFill>
              </a:rPr>
              <a:t>MAIN (Manitoba Archival Information Network) LCSH Subject Heading Mappings:</a:t>
            </a:r>
            <a:endParaRPr sz="1200" dirty="0">
              <a:solidFill>
                <a:srgbClr val="F3F3F3"/>
              </a:solidFill>
            </a:endParaRPr>
          </a:p>
          <a:p>
            <a:pPr marL="0" lvl="0" indent="0" algn="l" rtl="0">
              <a:spcBef>
                <a:spcPts val="0"/>
              </a:spcBef>
              <a:spcAft>
                <a:spcPts val="0"/>
              </a:spcAft>
              <a:buNone/>
            </a:pPr>
            <a:r>
              <a:rPr lang="en" sz="1200" u="sng" dirty="0">
                <a:solidFill>
                  <a:srgbClr val="F3F3F3"/>
                </a:solidFill>
                <a:hlinkClick r:id="rId6"/>
              </a:rPr>
              <a:t>https://libguides.lib.umanitoba.ca/c.php?g=455567&amp;p=3278374</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200" dirty="0">
              <a:solidFill>
                <a:srgbClr val="F3F3F3"/>
              </a:solidFill>
            </a:endParaRPr>
          </a:p>
          <a:p>
            <a:pPr marL="0" lvl="0" indent="0" algn="l" rtl="0">
              <a:spcBef>
                <a:spcPts val="0"/>
              </a:spcBef>
              <a:spcAft>
                <a:spcPts val="0"/>
              </a:spcAft>
              <a:buClr>
                <a:schemeClr val="dk1"/>
              </a:buClr>
              <a:buSzPts val="1100"/>
              <a:buFont typeface="Arial"/>
              <a:buNone/>
            </a:pPr>
            <a:r>
              <a:rPr lang="en" sz="1200" dirty="0">
                <a:solidFill>
                  <a:srgbClr val="F3F3F3"/>
                </a:solidFill>
              </a:rPr>
              <a:t>NIKLA (National Indigenous Knowledge Management Alliance) Ontology:</a:t>
            </a:r>
            <a:endParaRPr sz="1200" dirty="0">
              <a:solidFill>
                <a:srgbClr val="F3F3F3"/>
              </a:solidFill>
            </a:endParaRPr>
          </a:p>
          <a:p>
            <a:pPr marL="0" lvl="0" indent="0" algn="l" rtl="0">
              <a:spcBef>
                <a:spcPts val="0"/>
              </a:spcBef>
              <a:spcAft>
                <a:spcPts val="0"/>
              </a:spcAft>
              <a:buNone/>
            </a:pPr>
            <a:r>
              <a:rPr lang="en" sz="1200" u="sng" dirty="0">
                <a:solidFill>
                  <a:srgbClr val="F3F3F3"/>
                </a:solidFill>
                <a:hlinkClick r:id="rId7"/>
              </a:rPr>
              <a:t>https://nationalindigenousknowledgeandlanguagealliance.home.blog/2019/06/21/first-nations-metis-and-inuit-indigenous-ontologies-fnmiio/</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200" dirty="0">
              <a:solidFill>
                <a:srgbClr val="F3F3F3"/>
              </a:solidFill>
            </a:endParaRPr>
          </a:p>
          <a:p>
            <a:pPr marL="0" lvl="0" indent="0" algn="l" rtl="0">
              <a:spcBef>
                <a:spcPts val="0"/>
              </a:spcBef>
              <a:spcAft>
                <a:spcPts val="0"/>
              </a:spcAft>
              <a:buNone/>
            </a:pPr>
            <a:r>
              <a:rPr lang="en" sz="1200" dirty="0">
                <a:solidFill>
                  <a:srgbClr val="F3F3F3"/>
                </a:solidFill>
              </a:rPr>
              <a:t>Younging, Gregory. Elements of Indigenous Style : A Guide for Writing By and About Indigenous People. Brush Education, 2018.</a:t>
            </a:r>
            <a:endParaRPr sz="1200" dirty="0">
              <a:solidFill>
                <a:srgbClr val="F3F3F3"/>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643180" y="458025"/>
            <a:ext cx="811292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do this?</a:t>
            </a:r>
            <a:endParaRPr dirty="0"/>
          </a:p>
        </p:txBody>
      </p:sp>
      <p:sp>
        <p:nvSpPr>
          <p:cNvPr id="87" name="Google Shape;87;p17"/>
          <p:cNvSpPr txBox="1">
            <a:spLocks noGrp="1"/>
          </p:cNvSpPr>
          <p:nvPr>
            <p:ph type="body" idx="1"/>
          </p:nvPr>
        </p:nvSpPr>
        <p:spPr>
          <a:xfrm>
            <a:off x="821410" y="1489824"/>
            <a:ext cx="7934690" cy="3078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342900" algn="l" rtl="0">
              <a:spcBef>
                <a:spcPts val="1000"/>
              </a:spcBef>
              <a:spcAft>
                <a:spcPts val="0"/>
              </a:spcAft>
              <a:buSzPts val="1800"/>
              <a:buChar char="●"/>
            </a:pPr>
            <a:r>
              <a:rPr lang="en" dirty="0"/>
              <a:t>Removing bias</a:t>
            </a:r>
            <a:endParaRPr dirty="0"/>
          </a:p>
          <a:p>
            <a:pPr marL="457200" lvl="0" indent="-342900" algn="l" rtl="0">
              <a:spcBef>
                <a:spcPts val="1000"/>
              </a:spcBef>
              <a:spcAft>
                <a:spcPts val="0"/>
              </a:spcAft>
              <a:buSzPts val="1800"/>
              <a:buChar char="●"/>
            </a:pPr>
            <a:r>
              <a:rPr lang="en" dirty="0"/>
              <a:t>Inclusivity</a:t>
            </a:r>
            <a:endParaRPr dirty="0"/>
          </a:p>
          <a:p>
            <a:pPr marL="457200" lvl="0" indent="-342900" algn="l" rtl="0">
              <a:spcBef>
                <a:spcPts val="1000"/>
              </a:spcBef>
              <a:spcAft>
                <a:spcPts val="0"/>
              </a:spcAft>
              <a:buSzPts val="1800"/>
              <a:buChar char="●"/>
            </a:pPr>
            <a:r>
              <a:rPr lang="en" dirty="0"/>
              <a:t>Reflect current terminology</a:t>
            </a:r>
            <a:endParaRPr dirty="0"/>
          </a:p>
          <a:p>
            <a:pPr marL="457200" lvl="0" indent="-342900" algn="l" rtl="0">
              <a:spcBef>
                <a:spcPts val="1000"/>
              </a:spcBef>
              <a:spcAft>
                <a:spcPts val="0"/>
              </a:spcAft>
              <a:buSzPts val="1800"/>
              <a:buChar char="●"/>
            </a:pPr>
            <a:r>
              <a:rPr lang="en" dirty="0"/>
              <a:t>Support local community</a:t>
            </a:r>
            <a:endParaRPr dirty="0"/>
          </a:p>
          <a:p>
            <a:pPr marL="0" lvl="0" indent="0" algn="l" rtl="0">
              <a:spcBef>
                <a:spcPts val="1000"/>
              </a:spcBef>
              <a:spcAft>
                <a:spcPts val="0"/>
              </a:spcAft>
              <a:buNone/>
            </a:pPr>
            <a:endParaRPr dirty="0"/>
          </a:p>
          <a:p>
            <a:pPr marL="0" lvl="0" indent="0" algn="l" rtl="0">
              <a:spcBef>
                <a:spcPts val="10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876692" y="458025"/>
            <a:ext cx="7879407"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do this?</a:t>
            </a:r>
            <a:endParaRPr dirty="0"/>
          </a:p>
        </p:txBody>
      </p:sp>
      <p:sp>
        <p:nvSpPr>
          <p:cNvPr id="93" name="Google Shape;93;p18"/>
          <p:cNvSpPr txBox="1">
            <a:spLocks noGrp="1"/>
          </p:cNvSpPr>
          <p:nvPr>
            <p:ph type="body" idx="1"/>
          </p:nvPr>
        </p:nvSpPr>
        <p:spPr>
          <a:xfrm>
            <a:off x="876692" y="1489824"/>
            <a:ext cx="7879408" cy="3078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400" dirty="0"/>
          </a:p>
          <a:p>
            <a:pPr marL="457200" lvl="0" indent="-342900" algn="l" rtl="0">
              <a:spcBef>
                <a:spcPts val="1000"/>
              </a:spcBef>
              <a:spcAft>
                <a:spcPts val="0"/>
              </a:spcAft>
              <a:buSzPts val="1800"/>
              <a:buChar char="●"/>
            </a:pPr>
            <a:r>
              <a:rPr lang="en" dirty="0"/>
              <a:t>Truth and Reconciliation</a:t>
            </a:r>
            <a:endParaRPr dirty="0"/>
          </a:p>
          <a:p>
            <a:pPr marL="457200" lvl="0" indent="-342900" algn="l" rtl="0">
              <a:spcBef>
                <a:spcPts val="1000"/>
              </a:spcBef>
              <a:spcAft>
                <a:spcPts val="0"/>
              </a:spcAft>
              <a:buSzPts val="1800"/>
              <a:buChar char="●"/>
            </a:pPr>
            <a:r>
              <a:rPr lang="en" dirty="0"/>
              <a:t>Indigenization, not decolonization</a:t>
            </a:r>
            <a:endParaRPr dirty="0"/>
          </a:p>
          <a:p>
            <a:pPr marL="457200" lvl="0" indent="-342900" algn="l" rtl="0">
              <a:spcBef>
                <a:spcPts val="1000"/>
              </a:spcBef>
              <a:spcAft>
                <a:spcPts val="1000"/>
              </a:spcAft>
              <a:buSzPts val="1800"/>
              <a:buChar char="●"/>
            </a:pPr>
            <a:r>
              <a:rPr lang="en" dirty="0"/>
              <a:t>Led by Indigenous community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GETTING BUY-IN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265500" y="724200"/>
            <a:ext cx="4045200" cy="251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t>
            </a:r>
            <a:r>
              <a:rPr lang="en-US" dirty="0"/>
              <a:t>M</a:t>
            </a:r>
            <a:r>
              <a:rPr lang="en" dirty="0"/>
              <a:t>anagement Needs to </a:t>
            </a:r>
            <a:r>
              <a:rPr lang="en-US" dirty="0"/>
              <a:t>K</a:t>
            </a:r>
            <a:r>
              <a:rPr lang="en" dirty="0"/>
              <a:t>now</a:t>
            </a:r>
            <a:endParaRPr dirty="0"/>
          </a:p>
        </p:txBody>
      </p:sp>
      <p:sp>
        <p:nvSpPr>
          <p:cNvPr id="104" name="Google Shape;104;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is this good for your library?</a:t>
            </a:r>
            <a:endParaRPr/>
          </a:p>
          <a:p>
            <a:pPr marL="0" lvl="0" indent="0" algn="l" rtl="0">
              <a:spcBef>
                <a:spcPts val="1600"/>
              </a:spcBef>
              <a:spcAft>
                <a:spcPts val="0"/>
              </a:spcAft>
              <a:buNone/>
            </a:pPr>
            <a:r>
              <a:rPr lang="en"/>
              <a:t>How does this benefit your patrons?</a:t>
            </a:r>
            <a:endParaRPr/>
          </a:p>
          <a:p>
            <a:pPr marL="0" lvl="0" indent="0" algn="l" rtl="0">
              <a:spcBef>
                <a:spcPts val="1600"/>
              </a:spcBef>
              <a:spcAft>
                <a:spcPts val="0"/>
              </a:spcAft>
              <a:buNone/>
            </a:pPr>
            <a:r>
              <a:rPr lang="en"/>
              <a:t>How much time will it take initially?</a:t>
            </a:r>
            <a:endParaRPr/>
          </a:p>
          <a:p>
            <a:pPr marL="0" lvl="0" indent="0" algn="l" rtl="0">
              <a:spcBef>
                <a:spcPts val="1600"/>
              </a:spcBef>
              <a:spcAft>
                <a:spcPts val="1600"/>
              </a:spcAft>
              <a:buNone/>
            </a:pPr>
            <a:r>
              <a:rPr lang="en"/>
              <a:t>How will it be maintained in the future?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754142" y="458025"/>
            <a:ext cx="8001958"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Preparing your proposal</a:t>
            </a:r>
            <a:endParaRPr dirty="0"/>
          </a:p>
        </p:txBody>
      </p:sp>
      <p:sp>
        <p:nvSpPr>
          <p:cNvPr id="110" name="Google Shape;110;p21"/>
          <p:cNvSpPr txBox="1">
            <a:spLocks noGrp="1"/>
          </p:cNvSpPr>
          <p:nvPr>
            <p:ph type="body" idx="1"/>
          </p:nvPr>
        </p:nvSpPr>
        <p:spPr>
          <a:xfrm>
            <a:off x="754143" y="1489824"/>
            <a:ext cx="7079532" cy="3078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342900" algn="l" rtl="0">
              <a:spcBef>
                <a:spcPts val="1000"/>
              </a:spcBef>
              <a:spcAft>
                <a:spcPts val="0"/>
              </a:spcAft>
              <a:buSzPts val="1800"/>
              <a:buChar char="●"/>
            </a:pPr>
            <a:r>
              <a:rPr lang="en" dirty="0"/>
              <a:t>Tie into Truth and Reconciliation work</a:t>
            </a:r>
            <a:endParaRPr dirty="0"/>
          </a:p>
          <a:p>
            <a:pPr marL="457200" lvl="0" indent="-342900" algn="l" rtl="0">
              <a:spcBef>
                <a:spcPts val="1000"/>
              </a:spcBef>
              <a:spcAft>
                <a:spcPts val="0"/>
              </a:spcAft>
              <a:buSzPts val="1800"/>
              <a:buChar char="●"/>
            </a:pPr>
            <a:r>
              <a:rPr lang="en" dirty="0"/>
              <a:t>Sell advantages to library</a:t>
            </a:r>
            <a:endParaRPr dirty="0"/>
          </a:p>
          <a:p>
            <a:pPr marL="457200" lvl="0" indent="-342900" algn="l" rtl="0">
              <a:spcBef>
                <a:spcPts val="1000"/>
              </a:spcBef>
              <a:spcAft>
                <a:spcPts val="0"/>
              </a:spcAft>
              <a:buSzPts val="1800"/>
              <a:buChar char="●"/>
            </a:pPr>
            <a:r>
              <a:rPr lang="en" dirty="0"/>
              <a:t>Sell advantages to library patrons</a:t>
            </a:r>
            <a:endParaRPr dirty="0"/>
          </a:p>
          <a:p>
            <a:pPr marL="457200" lvl="0" indent="-342900" algn="l" rtl="0">
              <a:spcBef>
                <a:spcPts val="1000"/>
              </a:spcBef>
              <a:spcAft>
                <a:spcPts val="1000"/>
              </a:spcAft>
              <a:buSzPts val="1800"/>
              <a:buChar char="●"/>
            </a:pPr>
            <a:r>
              <a:rPr lang="en" dirty="0"/>
              <a:t>Cite other libraries doing similar work</a:t>
            </a: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5422</Words>
  <Application>Microsoft Office PowerPoint</Application>
  <PresentationFormat>On-screen Show (16:9)</PresentationFormat>
  <Paragraphs>473</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Roboto</vt:lpstr>
      <vt:lpstr>Arial</vt:lpstr>
      <vt:lpstr>Roboto Slab</vt:lpstr>
      <vt:lpstr>Marina</vt:lpstr>
      <vt:lpstr>Implementing Indigenous Subject Headings In Your Local Catalogue</vt:lpstr>
      <vt:lpstr>Who We Are</vt:lpstr>
      <vt:lpstr>Discussion Topics</vt:lpstr>
      <vt:lpstr>WHY DO THIS? </vt:lpstr>
      <vt:lpstr>Why do this?</vt:lpstr>
      <vt:lpstr>Why do this?</vt:lpstr>
      <vt:lpstr>GETTING BUY-IN</vt:lpstr>
      <vt:lpstr>What Management Needs to Know</vt:lpstr>
      <vt:lpstr>Preparing your proposal</vt:lpstr>
      <vt:lpstr>Preparing your project plan</vt:lpstr>
      <vt:lpstr>WHAT TERMINOLOGY  TO USE</vt:lpstr>
      <vt:lpstr>Figuring Out What to Use</vt:lpstr>
      <vt:lpstr>All Controlled Vocabularies  are LIVING documents</vt:lpstr>
      <vt:lpstr>Where are the big authority groups stand? </vt:lpstr>
      <vt:lpstr>Judging a Source:</vt:lpstr>
      <vt:lpstr>Resources:  </vt:lpstr>
      <vt:lpstr>LIBRARIES MAKING CHANGE LOCALLY:</vt:lpstr>
      <vt:lpstr>Copying the work  of others is OKAY. </vt:lpstr>
      <vt:lpstr>WORKFLOW FOR EXISTING COLLECTIONS</vt:lpstr>
      <vt:lpstr>Making THE Change</vt:lpstr>
      <vt:lpstr>Add or replace?</vt:lpstr>
      <vt:lpstr>Toronto Public Library - MARC Note </vt:lpstr>
      <vt:lpstr>Updating headings</vt:lpstr>
      <vt:lpstr>Inform staff</vt:lpstr>
      <vt:lpstr>HPL Workflow:</vt:lpstr>
      <vt:lpstr>HPL Local Headings</vt:lpstr>
      <vt:lpstr>PowerPoint Presentation</vt:lpstr>
      <vt:lpstr>HPL  Workflow:</vt:lpstr>
      <vt:lpstr>HPL Workflow: </vt:lpstr>
      <vt:lpstr>PowerPoint Presentation</vt:lpstr>
      <vt:lpstr>PowerPoint Presentation</vt:lpstr>
      <vt:lpstr>PowerPoint Presentation</vt:lpstr>
      <vt:lpstr>PowerPoint Presentation</vt:lpstr>
      <vt:lpstr>GVPL Headings</vt:lpstr>
      <vt:lpstr>PowerPoint Presentation</vt:lpstr>
      <vt:lpstr>GVPL workflow</vt:lpstr>
      <vt:lpstr>GVPL workflow</vt:lpstr>
      <vt:lpstr>PowerPoint Presentation</vt:lpstr>
      <vt:lpstr>GVPL authority notes</vt:lpstr>
      <vt:lpstr>WORKING WITH NEW MATERIAL</vt:lpstr>
      <vt:lpstr>Workflow for new materials</vt:lpstr>
      <vt:lpstr>Workflow for new materials</vt:lpstr>
      <vt:lpstr>Workflow for new materials</vt:lpstr>
      <vt:lpstr>KEEPING UP-TO-DATE  WITH CHANGES</vt:lpstr>
      <vt:lpstr>Suggestions: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Indigenous Subject Headings In Your Local Catalogue</dc:title>
  <dc:creator>Tammy Moorse</dc:creator>
  <cp:lastModifiedBy>Tammy Moorse</cp:lastModifiedBy>
  <cp:revision>7</cp:revision>
  <cp:lastPrinted>2020-01-28T13:27:43Z</cp:lastPrinted>
  <dcterms:modified xsi:type="dcterms:W3CDTF">2020-01-28T13:36:32Z</dcterms:modified>
</cp:coreProperties>
</file>